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1"/>
  </p:notesMasterIdLst>
  <p:handoutMasterIdLst>
    <p:handoutMasterId r:id="rId32"/>
  </p:handoutMasterIdLst>
  <p:sldIdLst>
    <p:sldId id="616" r:id="rId2"/>
    <p:sldId id="642" r:id="rId3"/>
    <p:sldId id="636" r:id="rId4"/>
    <p:sldId id="619" r:id="rId5"/>
    <p:sldId id="622" r:id="rId6"/>
    <p:sldId id="623" r:id="rId7"/>
    <p:sldId id="620" r:id="rId8"/>
    <p:sldId id="621" r:id="rId9"/>
    <p:sldId id="641" r:id="rId10"/>
    <p:sldId id="626" r:id="rId11"/>
    <p:sldId id="625" r:id="rId12"/>
    <p:sldId id="627" r:id="rId13"/>
    <p:sldId id="628" r:id="rId14"/>
    <p:sldId id="629" r:id="rId15"/>
    <p:sldId id="630" r:id="rId16"/>
    <p:sldId id="632" r:id="rId17"/>
    <p:sldId id="631" r:id="rId18"/>
    <p:sldId id="640" r:id="rId19"/>
    <p:sldId id="633" r:id="rId20"/>
    <p:sldId id="638" r:id="rId21"/>
    <p:sldId id="635" r:id="rId22"/>
    <p:sldId id="634" r:id="rId23"/>
    <p:sldId id="643" r:id="rId24"/>
    <p:sldId id="644" r:id="rId25"/>
    <p:sldId id="645" r:id="rId26"/>
    <p:sldId id="646" r:id="rId27"/>
    <p:sldId id="647" r:id="rId28"/>
    <p:sldId id="648" r:id="rId29"/>
    <p:sldId id="649" r:id="rId30"/>
  </p:sldIdLst>
  <p:sldSz cx="12192000" cy="6858000"/>
  <p:notesSz cx="6858000" cy="9313863"/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808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5"/>
    <a:srgbClr val="FC0000"/>
    <a:srgbClr val="407DF6"/>
    <a:srgbClr val="5BB845"/>
    <a:srgbClr val="0099FF"/>
    <a:srgbClr val="D0913C"/>
    <a:srgbClr val="990600"/>
    <a:srgbClr val="B60601"/>
    <a:srgbClr val="760801"/>
    <a:srgbClr val="7E0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86" autoAdjust="0"/>
    <p:restoredTop sz="97714" autoAdjust="0"/>
  </p:normalViewPr>
  <p:slideViewPr>
    <p:cSldViewPr snapToGrid="0" snapToObjects="1">
      <p:cViewPr varScale="1">
        <p:scale>
          <a:sx n="188" d="100"/>
          <a:sy n="188" d="100"/>
        </p:scale>
        <p:origin x="520" y="208"/>
      </p:cViewPr>
      <p:guideLst>
        <p:guide orient="horz" pos="2880"/>
        <p:guide pos="380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D3058C-886E-8E48-BEAF-778F5A5873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16420-8B03-8F4D-8C24-F8F547D581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227E94-1529-7F46-B61C-76C4B139267E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9CF87-B1F7-2C45-B352-02B0601955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FC688-AD78-6B4C-980A-D97AB98080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1098C-3BA7-6143-9255-0373432F3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6048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37280-896D-453C-A8B2-790CBDCE44E5}" type="datetimeFigureOut">
              <a:rPr lang="en-US" smtClean="0"/>
              <a:t>5/7/19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E9D85-81CD-44C8-8F15-3AA06C34AF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470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35000" y="1163638"/>
            <a:ext cx="5588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C50617-1FA3-45FC-A030-A46FC7CAE6BB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65C97-E38B-4BDF-A64E-8253BCD5B8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0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2C534-A9A6-479F-B463-AFC1E49DA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364"/>
            <a:ext cx="12192000" cy="822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F92837-78A3-4614-A0D3-CF91101F3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519121"/>
            <a:ext cx="2067072" cy="36576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F49826-D04E-C841-8593-42AF6AF7FE75}"/>
              </a:ext>
            </a:extLst>
          </p:cNvPr>
          <p:cNvSpPr>
            <a:spLocks noGrp="1"/>
          </p:cNvSpPr>
          <p:nvPr userDrawn="1"/>
        </p:nvSpPr>
        <p:spPr>
          <a:xfrm>
            <a:off x="3036711" y="6507844"/>
            <a:ext cx="6118579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2400" b="0" i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2019 May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D41847-A5DE-8249-904B-F021C0693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>
            <a:noAutofit/>
          </a:bodyPr>
          <a:lstStyle>
            <a:lvl1pPr>
              <a:defRPr sz="4267" b="1" i="0" baseline="0">
                <a:solidFill>
                  <a:schemeClr val="tx2"/>
                </a:solidFill>
                <a:latin typeface="Arial" panose="020B0604020202020204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0FC635-55E4-4C4A-A30B-8706155C9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90600"/>
            <a:ext cx="11785600" cy="5257800"/>
          </a:xfrm>
        </p:spPr>
        <p:txBody>
          <a:bodyPr/>
          <a:lstStyle>
            <a:lvl1pPr>
              <a:defRPr sz="3200" b="0" i="0" baseline="0">
                <a:latin typeface="Times New Roman" panose="02020603050405020304" pitchFamily="18" charset="0"/>
                <a:cs typeface="Times New Roman" pitchFamily="18" charset="0"/>
              </a:defRPr>
            </a:lvl1pPr>
            <a:lvl2pPr>
              <a:defRPr sz="2667" b="0" i="0" baseline="0">
                <a:solidFill>
                  <a:srgbClr val="005CA5"/>
                </a:solidFill>
                <a:latin typeface="Times New Roman" panose="02020603050405020304" pitchFamily="18" charset="0"/>
                <a:cs typeface="Times New Roman" pitchFamily="18" charset="0"/>
              </a:defRPr>
            </a:lvl2pPr>
            <a:lvl3pPr>
              <a:defRPr sz="2400" b="0" i="0" baseline="0">
                <a:solidFill>
                  <a:srgbClr val="5FBB46"/>
                </a:solidFill>
                <a:latin typeface="Times New Roman" panose="02020603050405020304" pitchFamily="18" charset="0"/>
                <a:cs typeface="Times New Roman" pitchFamily="18" charset="0"/>
              </a:defRPr>
            </a:lvl3pPr>
            <a:lvl4pPr>
              <a:defRPr sz="2133" b="0" i="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defRPr>
            </a:lvl4pPr>
            <a:lvl5pPr>
              <a:defRPr sz="1867" b="0" i="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DBFEABF-B05E-D645-9885-2C7993B99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4945" y="6507844"/>
            <a:ext cx="555711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8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82C534-A9A6-479F-B463-AFC1E49DA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5840"/>
            <a:ext cx="12192000" cy="822960"/>
          </a:xfrm>
          <a:prstGeom prst="rect">
            <a:avLst/>
          </a:prstGeom>
        </p:spPr>
      </p:pic>
      <p:sp>
        <p:nvSpPr>
          <p:cNvPr id="5" name="Footer Placeholder 3"/>
          <p:cNvSpPr>
            <a:spLocks noGrp="1"/>
          </p:cNvSpPr>
          <p:nvPr userDrawn="1"/>
        </p:nvSpPr>
        <p:spPr>
          <a:xfrm>
            <a:off x="3036711" y="6507844"/>
            <a:ext cx="6118579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56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28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00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7213" indent="1588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 sz="2400" b="0" i="0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rPr>
              <a:t>2019 May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"/>
          </a:xfrm>
        </p:spPr>
        <p:txBody>
          <a:bodyPr>
            <a:noAutofit/>
          </a:bodyPr>
          <a:lstStyle>
            <a:lvl1pPr>
              <a:defRPr sz="4267" b="1" i="0" baseline="0">
                <a:solidFill>
                  <a:schemeClr val="tx2"/>
                </a:solidFill>
                <a:latin typeface="Arial" panose="020B0604020202020204" pitchFamily="34" charset="0"/>
                <a:cs typeface="Times New Roman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3200" y="990600"/>
            <a:ext cx="11785600" cy="5257800"/>
          </a:xfrm>
        </p:spPr>
        <p:txBody>
          <a:bodyPr/>
          <a:lstStyle>
            <a:lvl1pPr>
              <a:defRPr sz="3200" b="0" i="0" baseline="0">
                <a:latin typeface="Times New Roman" panose="02020603050405020304" pitchFamily="18" charset="0"/>
                <a:cs typeface="Times New Roman" pitchFamily="18" charset="0"/>
              </a:defRPr>
            </a:lvl1pPr>
            <a:lvl2pPr>
              <a:defRPr sz="2667" b="0" i="0" baseline="0">
                <a:solidFill>
                  <a:srgbClr val="005CA5"/>
                </a:solidFill>
                <a:latin typeface="Times New Roman" panose="02020603050405020304" pitchFamily="18" charset="0"/>
                <a:cs typeface="Times New Roman" pitchFamily="18" charset="0"/>
              </a:defRPr>
            </a:lvl2pPr>
            <a:lvl3pPr>
              <a:defRPr sz="2400" b="0" i="0" baseline="0">
                <a:solidFill>
                  <a:srgbClr val="5FBB46"/>
                </a:solidFill>
                <a:latin typeface="Times New Roman" panose="02020603050405020304" pitchFamily="18" charset="0"/>
                <a:cs typeface="Times New Roman" pitchFamily="18" charset="0"/>
              </a:defRPr>
            </a:lvl3pPr>
            <a:lvl4pPr>
              <a:defRPr sz="2133" b="0" i="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itchFamily="18" charset="0"/>
              </a:defRPr>
            </a:lvl4pPr>
            <a:lvl5pPr>
              <a:defRPr sz="1867" b="0" i="0" baseline="0">
                <a:solidFill>
                  <a:schemeClr val="tx2"/>
                </a:solidFill>
                <a:latin typeface="Times New Roman" panose="02020603050405020304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CECF-43DF-4E3A-AD6D-DF23DEB7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4945" y="6507844"/>
            <a:ext cx="555711" cy="3651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anose="02020603050405020304" pitchFamily="18" charset="0"/>
              </a:defRPr>
            </a:lvl1pPr>
          </a:lstStyle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3EDBE-D1C7-9E49-814B-4730F5694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519121"/>
            <a:ext cx="2067072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7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7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70"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1219170">
              <a:defRPr/>
            </a:pP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3A2DD1-C517-BF4C-8382-C769745BA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FC494-EB96-6146-B9B6-47DA725289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966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7" r:id="rId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ci.llnl.gov/simulation/computer-codes/ale3d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25534"/>
            <a:ext cx="12192001" cy="152656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5CA5"/>
                </a:solidFill>
                <a:cs typeface="Arial" panose="020B0604020202020204" pitchFamily="34" charset="0"/>
              </a:rPr>
              <a:t>ALE3D Simulations of Laser Heating Steel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6400" y="1952846"/>
            <a:ext cx="3859197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333" dirty="0">
                <a:latin typeface="Arial" panose="020B0604020202020204" pitchFamily="34" charset="0"/>
                <a:cs typeface="Arial" panose="020B0604020202020204" pitchFamily="34" charset="0"/>
              </a:rPr>
              <a:t>Zhigang Wu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AA174E-C776-014E-8905-EA61B76BA5C6}"/>
              </a:ext>
            </a:extLst>
          </p:cNvPr>
          <p:cNvSpPr txBox="1"/>
          <p:nvPr/>
        </p:nvSpPr>
        <p:spPr>
          <a:xfrm>
            <a:off x="4287597" y="3465095"/>
            <a:ext cx="3502882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/>
              <a:t>May 08, 2019</a:t>
            </a:r>
          </a:p>
        </p:txBody>
      </p:sp>
    </p:spTree>
    <p:extLst>
      <p:ext uri="{BB962C8B-B14F-4D97-AF65-F5344CB8AC3E}">
        <p14:creationId xmlns:p14="http://schemas.microsoft.com/office/powerpoint/2010/main" val="608942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scanning speed </a:t>
            </a:r>
            <a:r>
              <a:rPr lang="en-US" sz="2667" i="1" dirty="0"/>
              <a:t>v</a:t>
            </a:r>
            <a:r>
              <a:rPr lang="en-US" sz="2667" dirty="0"/>
              <a:t> = 0</a:t>
            </a:r>
          </a:p>
          <a:p>
            <a:r>
              <a:rPr lang="en-US" sz="2667" dirty="0"/>
              <a:t>Absorptivity: 0.44; Extinction coefficient 𝛽: 7.53×10</a:t>
            </a:r>
            <a:r>
              <a:rPr lang="en-US" sz="2667" baseline="30000" dirty="0"/>
              <a:t>5</a:t>
            </a:r>
            <a:r>
              <a:rPr lang="en-US" sz="2667" dirty="0"/>
              <a:t> cm</a:t>
            </a:r>
            <a:r>
              <a:rPr lang="en-US" sz="2667" baseline="30000" dirty="0"/>
              <a:t>-1</a:t>
            </a:r>
            <a:r>
              <a:rPr lang="en-US" sz="2667" dirty="0"/>
              <a:t> (bulk)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91" y="1769123"/>
            <a:ext cx="8264983" cy="44890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4F839-5487-D241-80E4-E784F1AE0EF8}"/>
              </a:ext>
            </a:extLst>
          </p:cNvPr>
          <p:cNvSpPr txBox="1"/>
          <p:nvPr/>
        </p:nvSpPr>
        <p:spPr>
          <a:xfrm>
            <a:off x="9112663" y="2615946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 = 30 𝜇s</a:t>
            </a:r>
            <a:r>
              <a:rPr lang="en-US" sz="3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FD78-102B-854C-B96D-5158296A51F5}"/>
              </a:ext>
            </a:extLst>
          </p:cNvPr>
          <p:cNvSpPr txBox="1"/>
          <p:nvPr/>
        </p:nvSpPr>
        <p:spPr>
          <a:xfrm>
            <a:off x="9035840" y="3226557"/>
            <a:ext cx="2953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Start to melt: Reaching 1700 K</a:t>
            </a:r>
            <a:r>
              <a:rPr lang="en-US" sz="28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E9CB0-995D-1E4E-B269-9863515FCEC6}"/>
              </a:ext>
            </a:extLst>
          </p:cNvPr>
          <p:cNvSpPr txBox="1"/>
          <p:nvPr/>
        </p:nvSpPr>
        <p:spPr>
          <a:xfrm>
            <a:off x="8902107" y="5527901"/>
            <a:ext cx="302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10</a:t>
            </a:r>
            <a:r>
              <a:rPr lang="en-US" sz="3200" baseline="30000" dirty="0">
                <a:latin typeface="+mj-lt"/>
              </a:rPr>
              <a:t>-3</a:t>
            </a:r>
            <a:r>
              <a:rPr lang="en-US" sz="3200" dirty="0">
                <a:latin typeface="+mj-lt"/>
              </a:rPr>
              <a:t> cm = 10 𝜇m </a:t>
            </a:r>
          </a:p>
        </p:txBody>
      </p:sp>
    </p:spTree>
    <p:extLst>
      <p:ext uri="{BB962C8B-B14F-4D97-AF65-F5344CB8AC3E}">
        <p14:creationId xmlns:p14="http://schemas.microsoft.com/office/powerpoint/2010/main" val="425062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scanning speed </a:t>
            </a:r>
            <a:r>
              <a:rPr lang="en-US" sz="2667" i="1" dirty="0"/>
              <a:t>v</a:t>
            </a:r>
            <a:r>
              <a:rPr lang="en-US" sz="2667" dirty="0"/>
              <a:t> = 0</a:t>
            </a:r>
          </a:p>
          <a:p>
            <a:r>
              <a:rPr lang="en-US" sz="2667" dirty="0"/>
              <a:t>Absorptivity: 0.44; Extinction coefficient 𝛽: 7.53×10</a:t>
            </a:r>
            <a:r>
              <a:rPr lang="en-US" sz="2667" baseline="30000" dirty="0"/>
              <a:t>5</a:t>
            </a:r>
            <a:r>
              <a:rPr lang="en-US" sz="2667" dirty="0"/>
              <a:t> cm</a:t>
            </a:r>
            <a:r>
              <a:rPr lang="en-US" sz="2667" baseline="30000" dirty="0"/>
              <a:t>-1</a:t>
            </a:r>
            <a:r>
              <a:rPr lang="en-US" sz="2667" dirty="0"/>
              <a:t> (bulk)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7" y="1737173"/>
            <a:ext cx="8322088" cy="4552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4F839-5487-D241-80E4-E784F1AE0EF8}"/>
              </a:ext>
            </a:extLst>
          </p:cNvPr>
          <p:cNvSpPr txBox="1"/>
          <p:nvPr/>
        </p:nvSpPr>
        <p:spPr>
          <a:xfrm>
            <a:off x="9112663" y="2615946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 = 170 𝜇s</a:t>
            </a:r>
            <a:r>
              <a:rPr lang="en-US" sz="3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FD78-102B-854C-B96D-5158296A51F5}"/>
              </a:ext>
            </a:extLst>
          </p:cNvPr>
          <p:cNvSpPr txBox="1"/>
          <p:nvPr/>
        </p:nvSpPr>
        <p:spPr>
          <a:xfrm>
            <a:off x="8943329" y="3815445"/>
            <a:ext cx="3007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melt width: 36 𝜇m</a:t>
            </a:r>
          </a:p>
          <a:p>
            <a:r>
              <a:rPr lang="en-US" sz="2800" dirty="0">
                <a:latin typeface="+mj-lt"/>
              </a:rPr>
              <a:t>melt depth: 4.5 𝜇m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width:depth</a:t>
            </a:r>
            <a:r>
              <a:rPr lang="en-US" sz="2800" dirty="0">
                <a:latin typeface="+mj-lt"/>
              </a:rPr>
              <a:t> = 8:1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457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scanning speed </a:t>
            </a:r>
            <a:r>
              <a:rPr lang="en-US" sz="2667" i="1" dirty="0"/>
              <a:t>v</a:t>
            </a:r>
            <a:r>
              <a:rPr lang="en-US" sz="2667" dirty="0"/>
              <a:t> = 0</a:t>
            </a:r>
          </a:p>
          <a:p>
            <a:r>
              <a:rPr lang="en-US" sz="2667" dirty="0"/>
              <a:t>Absorptivity: 0.44; Extinction coefficient 𝛽: 7.53×10</a:t>
            </a:r>
            <a:r>
              <a:rPr lang="en-US" sz="2667" baseline="30000" dirty="0"/>
              <a:t>5</a:t>
            </a:r>
            <a:r>
              <a:rPr lang="en-US" sz="2667" dirty="0"/>
              <a:t> cm</a:t>
            </a:r>
            <a:r>
              <a:rPr lang="en-US" sz="2667" baseline="30000" dirty="0"/>
              <a:t>-1</a:t>
            </a:r>
            <a:r>
              <a:rPr lang="en-US" sz="2667" dirty="0"/>
              <a:t> (bulk)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9" y="1845860"/>
            <a:ext cx="7886304" cy="4335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4F839-5487-D241-80E4-E784F1AE0EF8}"/>
              </a:ext>
            </a:extLst>
          </p:cNvPr>
          <p:cNvSpPr txBox="1"/>
          <p:nvPr/>
        </p:nvSpPr>
        <p:spPr>
          <a:xfrm>
            <a:off x="9112663" y="2615946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 = 670 𝜇s</a:t>
            </a:r>
            <a:r>
              <a:rPr lang="en-US" sz="3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FD78-102B-854C-B96D-5158296A51F5}"/>
              </a:ext>
            </a:extLst>
          </p:cNvPr>
          <p:cNvSpPr txBox="1"/>
          <p:nvPr/>
        </p:nvSpPr>
        <p:spPr>
          <a:xfrm>
            <a:off x="8842353" y="3619101"/>
            <a:ext cx="3007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melt width: 79 𝜇m</a:t>
            </a:r>
          </a:p>
          <a:p>
            <a:r>
              <a:rPr lang="en-US" sz="2800" dirty="0">
                <a:latin typeface="+mj-lt"/>
              </a:rPr>
              <a:t>melt depth: 23 𝜇m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width:depth</a:t>
            </a:r>
            <a:r>
              <a:rPr lang="en-US" sz="2800" dirty="0">
                <a:latin typeface="+mj-lt"/>
              </a:rPr>
              <a:t> = 3.4:1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9754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scanning speed </a:t>
            </a:r>
            <a:r>
              <a:rPr lang="en-US" sz="2667" i="1" dirty="0"/>
              <a:t>v</a:t>
            </a:r>
            <a:r>
              <a:rPr lang="en-US" sz="2667" dirty="0"/>
              <a:t> = 0</a:t>
            </a:r>
          </a:p>
          <a:p>
            <a:r>
              <a:rPr lang="en-US" sz="2667" dirty="0"/>
              <a:t>Absorptivity: 0.44; Extinction coefficient 𝛽: 7.53×10</a:t>
            </a:r>
            <a:r>
              <a:rPr lang="en-US" sz="2667" baseline="30000" dirty="0"/>
              <a:t>5</a:t>
            </a:r>
            <a:r>
              <a:rPr lang="en-US" sz="2667" dirty="0"/>
              <a:t> cm</a:t>
            </a:r>
            <a:r>
              <a:rPr lang="en-US" sz="2667" baseline="30000" dirty="0"/>
              <a:t>-1</a:t>
            </a:r>
            <a:r>
              <a:rPr lang="en-US" sz="2667" dirty="0"/>
              <a:t> (bulk)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2" t="13817" r="5322" b="5625"/>
          <a:stretch/>
        </p:blipFill>
        <p:spPr>
          <a:xfrm>
            <a:off x="2878667" y="1605279"/>
            <a:ext cx="6919144" cy="47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</a:t>
            </a:r>
            <a:r>
              <a:rPr lang="en-US" sz="2667" i="1" dirty="0"/>
              <a:t>v</a:t>
            </a:r>
            <a:r>
              <a:rPr lang="en-US" sz="2667" dirty="0"/>
              <a:t> = 0</a:t>
            </a:r>
          </a:p>
          <a:p>
            <a:r>
              <a:rPr lang="en-US" sz="2667" dirty="0"/>
              <a:t>Absorptivity: 0.44; Extinction coefficient 𝛽: 500 cm</a:t>
            </a:r>
            <a:r>
              <a:rPr lang="en-US" sz="2667" baseline="30000" dirty="0"/>
              <a:t>-1</a:t>
            </a:r>
            <a:r>
              <a:rPr lang="en-US" sz="2667" dirty="0"/>
              <a:t> (powder, </a:t>
            </a:r>
            <a:r>
              <a:rPr lang="en-US" sz="2667" i="1" dirty="0"/>
              <a:t>d</a:t>
            </a:r>
            <a:r>
              <a:rPr lang="en-US" sz="2667" dirty="0"/>
              <a:t> = 57 𝜇m)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21" y="1752052"/>
            <a:ext cx="8196120" cy="4523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4F839-5487-D241-80E4-E784F1AE0EF8}"/>
              </a:ext>
            </a:extLst>
          </p:cNvPr>
          <p:cNvSpPr txBox="1"/>
          <p:nvPr/>
        </p:nvSpPr>
        <p:spPr>
          <a:xfrm>
            <a:off x="9112663" y="2615946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 = 470 </a:t>
            </a:r>
            <a:r>
              <a:rPr lang="en-US" sz="3200" dirty="0"/>
              <a:t>𝜇s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FD78-102B-854C-B96D-5158296A51F5}"/>
              </a:ext>
            </a:extLst>
          </p:cNvPr>
          <p:cNvSpPr txBox="1"/>
          <p:nvPr/>
        </p:nvSpPr>
        <p:spPr>
          <a:xfrm>
            <a:off x="9112663" y="3261747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Start to melt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48046-49D5-3543-8482-01743EB9D714}"/>
              </a:ext>
            </a:extLst>
          </p:cNvPr>
          <p:cNvSpPr txBox="1"/>
          <p:nvPr/>
        </p:nvSpPr>
        <p:spPr>
          <a:xfrm>
            <a:off x="8758933" y="5614615"/>
            <a:ext cx="3021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10</a:t>
            </a:r>
            <a:r>
              <a:rPr lang="en-US" sz="3200" baseline="30000" dirty="0">
                <a:latin typeface="+mj-lt"/>
              </a:rPr>
              <a:t>-3</a:t>
            </a:r>
            <a:r>
              <a:rPr lang="en-US" sz="3200" dirty="0">
                <a:latin typeface="+mj-lt"/>
              </a:rPr>
              <a:t> cm = 10 𝜇m </a:t>
            </a:r>
          </a:p>
        </p:txBody>
      </p:sp>
    </p:spTree>
    <p:extLst>
      <p:ext uri="{BB962C8B-B14F-4D97-AF65-F5344CB8AC3E}">
        <p14:creationId xmlns:p14="http://schemas.microsoft.com/office/powerpoint/2010/main" val="169869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</a:t>
            </a:r>
            <a:r>
              <a:rPr lang="en-US" sz="2667" i="1" dirty="0"/>
              <a:t>v</a:t>
            </a:r>
            <a:r>
              <a:rPr lang="en-US" sz="2667" dirty="0"/>
              <a:t> = 0 </a:t>
            </a:r>
          </a:p>
          <a:p>
            <a:r>
              <a:rPr lang="en-US" sz="2667" dirty="0"/>
              <a:t>Absorptivity: 0.44; Extinction coefficient 𝛽: 500 cm</a:t>
            </a:r>
            <a:r>
              <a:rPr lang="en-US" sz="2667" baseline="30000" dirty="0"/>
              <a:t>-1</a:t>
            </a:r>
            <a:r>
              <a:rPr lang="en-US" sz="2667" dirty="0"/>
              <a:t> (powder, </a:t>
            </a:r>
            <a:r>
              <a:rPr lang="en-US" sz="2667" i="1" dirty="0"/>
              <a:t>d</a:t>
            </a:r>
            <a:r>
              <a:rPr lang="en-US" sz="2667" dirty="0"/>
              <a:t> = 57 𝜇m)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28" y="1761653"/>
            <a:ext cx="8143507" cy="4503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4F839-5487-D241-80E4-E784F1AE0EF8}"/>
              </a:ext>
            </a:extLst>
          </p:cNvPr>
          <p:cNvSpPr txBox="1"/>
          <p:nvPr/>
        </p:nvSpPr>
        <p:spPr>
          <a:xfrm>
            <a:off x="9112663" y="2615946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 = 670 𝜇s</a:t>
            </a:r>
            <a:r>
              <a:rPr lang="en-US" sz="3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FD78-102B-854C-B96D-5158296A51F5}"/>
              </a:ext>
            </a:extLst>
          </p:cNvPr>
          <p:cNvSpPr txBox="1"/>
          <p:nvPr/>
        </p:nvSpPr>
        <p:spPr>
          <a:xfrm>
            <a:off x="8943329" y="3815445"/>
            <a:ext cx="28424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melt width: 50 𝜇m</a:t>
            </a:r>
          </a:p>
          <a:p>
            <a:r>
              <a:rPr lang="en-US" sz="2800" dirty="0">
                <a:latin typeface="+mj-lt"/>
              </a:rPr>
              <a:t>melt depth: 25 𝜇m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width:depth</a:t>
            </a:r>
            <a:r>
              <a:rPr lang="en-US" sz="2800" dirty="0">
                <a:latin typeface="+mj-lt"/>
              </a:rPr>
              <a:t> = 2:1</a:t>
            </a:r>
          </a:p>
          <a:p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927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67" dirty="0"/>
              <a:t>Power: 22.5 W; FWHM: 50 𝜇m; </a:t>
            </a:r>
            <a:r>
              <a:rPr lang="en-US" sz="2667" i="1" dirty="0"/>
              <a:t>p</a:t>
            </a:r>
            <a:r>
              <a:rPr lang="en-US" sz="2667" baseline="-25000" dirty="0"/>
              <a:t>0</a:t>
            </a:r>
            <a:r>
              <a:rPr lang="en-US" sz="2667" dirty="0"/>
              <a:t> </a:t>
            </a:r>
            <a:r>
              <a:rPr lang="en-US" sz="2670" dirty="0"/>
              <a:t>= 7.94×10</a:t>
            </a:r>
            <a:r>
              <a:rPr lang="en-US" sz="2670" baseline="30000" dirty="0"/>
              <a:t>5</a:t>
            </a:r>
            <a:r>
              <a:rPr lang="en-US" sz="2670" dirty="0"/>
              <a:t> W/cm</a:t>
            </a:r>
            <a:r>
              <a:rPr lang="en-US" sz="2670" baseline="30000" dirty="0"/>
              <a:t>2</a:t>
            </a:r>
            <a:r>
              <a:rPr lang="en-US" sz="2667" dirty="0"/>
              <a:t>; </a:t>
            </a:r>
            <a:r>
              <a:rPr lang="en-US" sz="2667" i="1" dirty="0"/>
              <a:t>v</a:t>
            </a:r>
            <a:r>
              <a:rPr lang="en-US" sz="2667" dirty="0"/>
              <a:t> = 0</a:t>
            </a:r>
          </a:p>
          <a:p>
            <a:r>
              <a:rPr lang="en-US" sz="2667" dirty="0"/>
              <a:t>Absorptivity: 0.44; Extinction coefficient 𝛽: 500 cm</a:t>
            </a:r>
            <a:r>
              <a:rPr lang="en-US" sz="2667" baseline="30000" dirty="0"/>
              <a:t>-1</a:t>
            </a:r>
            <a:r>
              <a:rPr lang="en-US" sz="2667" dirty="0"/>
              <a:t> (powder, </a:t>
            </a:r>
            <a:r>
              <a:rPr lang="en-US" sz="2667" i="1" dirty="0"/>
              <a:t>d</a:t>
            </a:r>
            <a:r>
              <a:rPr lang="en-US" sz="2667" dirty="0"/>
              <a:t> = 57 𝜇m)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7" y="1729771"/>
            <a:ext cx="8245391" cy="4567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44F839-5487-D241-80E4-E784F1AE0EF8}"/>
              </a:ext>
            </a:extLst>
          </p:cNvPr>
          <p:cNvSpPr txBox="1"/>
          <p:nvPr/>
        </p:nvSpPr>
        <p:spPr>
          <a:xfrm>
            <a:off x="9112663" y="2615946"/>
            <a:ext cx="1951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+mj-lt"/>
              </a:rPr>
              <a:t>t</a:t>
            </a:r>
            <a:r>
              <a:rPr lang="en-US" sz="3200" dirty="0">
                <a:latin typeface="+mj-lt"/>
              </a:rPr>
              <a:t> = 800 𝜇s</a:t>
            </a:r>
            <a:r>
              <a:rPr lang="en-US" sz="3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1FD78-102B-854C-B96D-5158296A51F5}"/>
              </a:ext>
            </a:extLst>
          </p:cNvPr>
          <p:cNvSpPr txBox="1"/>
          <p:nvPr/>
        </p:nvSpPr>
        <p:spPr>
          <a:xfrm>
            <a:off x="8943329" y="3815445"/>
            <a:ext cx="30075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melt width: 72 𝜇m</a:t>
            </a:r>
          </a:p>
          <a:p>
            <a:r>
              <a:rPr lang="en-US" sz="2800" dirty="0">
                <a:latin typeface="+mj-lt"/>
              </a:rPr>
              <a:t>melt depth: 42 𝜇m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err="1">
                <a:latin typeface="+mj-lt"/>
              </a:rPr>
              <a:t>width:depth</a:t>
            </a:r>
            <a:r>
              <a:rPr lang="en-US" sz="2800" dirty="0">
                <a:latin typeface="+mj-lt"/>
              </a:rPr>
              <a:t> = 1.7:1</a:t>
            </a:r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60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00" dirty="0"/>
              <a:t>Power: 22.5 W; FWHM: 50 𝜇m; </a:t>
            </a:r>
            <a:r>
              <a:rPr lang="en-US" sz="2600" i="1" dirty="0"/>
              <a:t>p</a:t>
            </a:r>
            <a:r>
              <a:rPr lang="en-US" sz="2600" baseline="-25000" dirty="0"/>
              <a:t>0</a:t>
            </a:r>
            <a:r>
              <a:rPr lang="en-US" sz="2600" dirty="0"/>
              <a:t> = 7.94×10</a:t>
            </a:r>
            <a:r>
              <a:rPr lang="en-US" sz="2600" baseline="30000" dirty="0"/>
              <a:t>5</a:t>
            </a:r>
            <a:r>
              <a:rPr lang="en-US" sz="2600" dirty="0"/>
              <a:t> W/cm</a:t>
            </a:r>
            <a:r>
              <a:rPr lang="en-US" sz="2600" baseline="30000" dirty="0"/>
              <a:t>2</a:t>
            </a:r>
            <a:r>
              <a:rPr lang="en-US" sz="2600" dirty="0"/>
              <a:t>; </a:t>
            </a:r>
            <a:r>
              <a:rPr lang="en-US" sz="2600" i="1" dirty="0"/>
              <a:t>v</a:t>
            </a:r>
            <a:r>
              <a:rPr lang="en-US" sz="2600" dirty="0"/>
              <a:t> = 0</a:t>
            </a:r>
          </a:p>
          <a:p>
            <a:r>
              <a:rPr lang="en-US" sz="2600" dirty="0"/>
              <a:t>Absorptivity: 0.44; Extinction coefficient 𝛽 are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0" t="13511" r="8081" b="5485"/>
          <a:stretch/>
        </p:blipFill>
        <p:spPr>
          <a:xfrm>
            <a:off x="6190826" y="2044701"/>
            <a:ext cx="5438987" cy="419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F4091-E01A-0F4E-82F6-0DFDEAC93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8" t="13511" r="8694" b="5486"/>
          <a:stretch/>
        </p:blipFill>
        <p:spPr>
          <a:xfrm>
            <a:off x="144379" y="2044701"/>
            <a:ext cx="5869219" cy="4209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47B4E-20B6-894B-AF26-238B54320AF2}"/>
              </a:ext>
            </a:extLst>
          </p:cNvPr>
          <p:cNvSpPr txBox="1"/>
          <p:nvPr/>
        </p:nvSpPr>
        <p:spPr>
          <a:xfrm>
            <a:off x="6532187" y="1629776"/>
            <a:ext cx="461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500 cm</a:t>
            </a:r>
            <a:r>
              <a:rPr lang="en-US" sz="2800" b="1" baseline="30000" dirty="0">
                <a:latin typeface="+mj-lt"/>
              </a:rPr>
              <a:t>-1</a:t>
            </a:r>
            <a:r>
              <a:rPr lang="en-US" sz="2800" b="1" dirty="0">
                <a:latin typeface="+mj-lt"/>
              </a:rPr>
              <a:t> (powder, </a:t>
            </a:r>
            <a:r>
              <a:rPr lang="en-US" sz="2800" b="1" i="1" dirty="0">
                <a:latin typeface="+mj-lt"/>
              </a:rPr>
              <a:t>d</a:t>
            </a:r>
            <a:r>
              <a:rPr lang="en-US" sz="2800" b="1" dirty="0">
                <a:latin typeface="+mj-lt"/>
              </a:rPr>
              <a:t> = 57 𝜇m)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603F3-9B31-6541-B688-3848D62984BA}"/>
              </a:ext>
            </a:extLst>
          </p:cNvPr>
          <p:cNvSpPr/>
          <p:nvPr/>
        </p:nvSpPr>
        <p:spPr>
          <a:xfrm>
            <a:off x="1773604" y="1629776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7.53×10</a:t>
            </a:r>
            <a:r>
              <a:rPr lang="en-US" sz="2800" b="1" baseline="30000" dirty="0">
                <a:latin typeface="+mj-lt"/>
              </a:rPr>
              <a:t>5</a:t>
            </a:r>
            <a:r>
              <a:rPr lang="en-US" sz="2800" b="1" dirty="0">
                <a:latin typeface="+mj-lt"/>
              </a:rPr>
              <a:t> cm</a:t>
            </a:r>
            <a:r>
              <a:rPr lang="en-US" sz="2800" b="1" baseline="30000" dirty="0">
                <a:latin typeface="+mj-lt"/>
              </a:rPr>
              <a:t>-1</a:t>
            </a:r>
            <a:r>
              <a:rPr lang="en-US" sz="2800" b="1" dirty="0">
                <a:latin typeface="+mj-lt"/>
              </a:rPr>
              <a:t> (bulk)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FE792-7E63-7F48-963A-907A93F96AC1}"/>
              </a:ext>
            </a:extLst>
          </p:cNvPr>
          <p:cNvSpPr txBox="1"/>
          <p:nvPr/>
        </p:nvSpPr>
        <p:spPr>
          <a:xfrm>
            <a:off x="2058137" y="2092537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780 𝜇s</a:t>
            </a:r>
          </a:p>
          <a:p>
            <a:r>
              <a:rPr lang="en-US" sz="2800" dirty="0">
                <a:latin typeface="+mj-lt"/>
              </a:rPr>
              <a:t>width/depth = 3/1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7B93C-DA79-064F-962B-D48D1581F364}"/>
              </a:ext>
            </a:extLst>
          </p:cNvPr>
          <p:cNvSpPr txBox="1"/>
          <p:nvPr/>
        </p:nvSpPr>
        <p:spPr>
          <a:xfrm>
            <a:off x="6532187" y="2443802"/>
            <a:ext cx="2828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670 𝜇s</a:t>
            </a:r>
          </a:p>
          <a:p>
            <a:r>
              <a:rPr lang="en-US" sz="2800" dirty="0">
                <a:latin typeface="+mj-lt"/>
              </a:rPr>
              <a:t>width/depth = 2/1 </a:t>
            </a:r>
          </a:p>
        </p:txBody>
      </p:sp>
    </p:spTree>
    <p:extLst>
      <p:ext uri="{BB962C8B-B14F-4D97-AF65-F5344CB8AC3E}">
        <p14:creationId xmlns:p14="http://schemas.microsoft.com/office/powerpoint/2010/main" val="40061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00924D0-1E45-964B-ACE3-29870B1D7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5" t="13138" r="8347" b="5473"/>
          <a:stretch/>
        </p:blipFill>
        <p:spPr>
          <a:xfrm>
            <a:off x="6065640" y="2032000"/>
            <a:ext cx="5710165" cy="4138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00" dirty="0"/>
              <a:t>Power: 22.5 W; FWHM: 50 𝜇m; </a:t>
            </a:r>
            <a:r>
              <a:rPr lang="en-US" sz="2600" i="1" dirty="0"/>
              <a:t>p</a:t>
            </a:r>
            <a:r>
              <a:rPr lang="en-US" sz="2600" baseline="-25000" dirty="0"/>
              <a:t>0</a:t>
            </a:r>
            <a:r>
              <a:rPr lang="en-US" sz="2600" dirty="0"/>
              <a:t> = 7.94×10</a:t>
            </a:r>
            <a:r>
              <a:rPr lang="en-US" sz="2600" baseline="30000" dirty="0"/>
              <a:t>5</a:t>
            </a:r>
            <a:r>
              <a:rPr lang="en-US" sz="2600" dirty="0"/>
              <a:t> W/cm</a:t>
            </a:r>
            <a:r>
              <a:rPr lang="en-US" sz="2600" baseline="30000" dirty="0"/>
              <a:t>2</a:t>
            </a:r>
            <a:r>
              <a:rPr lang="en-US" sz="2600" dirty="0"/>
              <a:t>; </a:t>
            </a:r>
            <a:r>
              <a:rPr lang="en-US" sz="2600" i="1" dirty="0"/>
              <a:t>v</a:t>
            </a:r>
            <a:r>
              <a:rPr lang="en-US" sz="2600" dirty="0"/>
              <a:t> = 0</a:t>
            </a:r>
          </a:p>
          <a:p>
            <a:r>
              <a:rPr lang="en-US" sz="2600" dirty="0"/>
              <a:t>Absorptivity: 0.44; Extinction coefficient 𝛽 are different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7B4E-20B6-894B-AF26-238B54320AF2}"/>
              </a:ext>
            </a:extLst>
          </p:cNvPr>
          <p:cNvSpPr txBox="1"/>
          <p:nvPr/>
        </p:nvSpPr>
        <p:spPr>
          <a:xfrm>
            <a:off x="7424673" y="1598303"/>
            <a:ext cx="340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Width-to-depth ratio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603F3-9B31-6541-B688-3848D62984BA}"/>
              </a:ext>
            </a:extLst>
          </p:cNvPr>
          <p:cNvSpPr/>
          <p:nvPr/>
        </p:nvSpPr>
        <p:spPr>
          <a:xfrm>
            <a:off x="1585535" y="1598303"/>
            <a:ext cx="3510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Melt width and depth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2FFED-1C6A-3C47-BF90-C82303461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4" t="12824" r="8262" b="5798"/>
          <a:stretch/>
        </p:blipFill>
        <p:spPr>
          <a:xfrm>
            <a:off x="277706" y="2032000"/>
            <a:ext cx="5654607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00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776097"/>
          </a:xfrm>
        </p:spPr>
        <p:txBody>
          <a:bodyPr/>
          <a:lstStyle/>
          <a:p>
            <a:r>
              <a:rPr lang="en-US" sz="2667" i="1" dirty="0"/>
              <a:t>v</a:t>
            </a:r>
            <a:r>
              <a:rPr lang="en-US" sz="2667" dirty="0"/>
              <a:t> = 0; absorptivity: 0.44; 𝛽: 7.53×10</a:t>
            </a:r>
            <a:r>
              <a:rPr lang="en-US" sz="2667" baseline="30000" dirty="0"/>
              <a:t>5</a:t>
            </a:r>
            <a:r>
              <a:rPr lang="en-US" sz="2667" dirty="0"/>
              <a:t> cm</a:t>
            </a:r>
            <a:r>
              <a:rPr lang="en-US" sz="2667" baseline="30000" dirty="0"/>
              <a:t>-1</a:t>
            </a:r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0" t="13155" r="4631" b="5714"/>
          <a:stretch/>
        </p:blipFill>
        <p:spPr>
          <a:xfrm>
            <a:off x="6186221" y="2044701"/>
            <a:ext cx="5628596" cy="4170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F603F3-9B31-6541-B688-3848D62984BA}"/>
              </a:ext>
            </a:extLst>
          </p:cNvPr>
          <p:cNvSpPr/>
          <p:nvPr/>
        </p:nvSpPr>
        <p:spPr>
          <a:xfrm>
            <a:off x="1297146" y="1215365"/>
            <a:ext cx="42521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+mj-lt"/>
              </a:rPr>
              <a:t>P = 22.5 W, FWHM = 50 𝜇m</a:t>
            </a:r>
          </a:p>
          <a:p>
            <a:r>
              <a:rPr lang="en-US" sz="2600" b="1" i="1" dirty="0">
                <a:latin typeface="+mj-lt"/>
              </a:rPr>
              <a:t>p</a:t>
            </a:r>
            <a:r>
              <a:rPr lang="en-US" sz="2600" b="1" baseline="-25000" dirty="0">
                <a:latin typeface="+mj-lt"/>
              </a:rPr>
              <a:t>0</a:t>
            </a:r>
            <a:r>
              <a:rPr lang="en-US" sz="2600" b="1" dirty="0">
                <a:latin typeface="+mj-lt"/>
              </a:rPr>
              <a:t> = 7.94×10</a:t>
            </a:r>
            <a:r>
              <a:rPr lang="en-US" sz="2600" b="1" baseline="30000" dirty="0">
                <a:latin typeface="+mj-lt"/>
              </a:rPr>
              <a:t>5</a:t>
            </a:r>
            <a:r>
              <a:rPr lang="en-US" sz="2600" b="1" dirty="0">
                <a:latin typeface="+mj-lt"/>
              </a:rPr>
              <a:t> W/cm</a:t>
            </a:r>
            <a:r>
              <a:rPr lang="en-US" sz="2600" b="1" baseline="30000" dirty="0">
                <a:latin typeface="+mj-lt"/>
              </a:rPr>
              <a:t>2</a:t>
            </a:r>
            <a:r>
              <a:rPr lang="en-US" sz="2600" b="1" dirty="0">
                <a:latin typeface="+mj-lt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7E25D-4EC3-F941-8FD9-9CF7C49515F3}"/>
              </a:ext>
            </a:extLst>
          </p:cNvPr>
          <p:cNvSpPr txBox="1"/>
          <p:nvPr/>
        </p:nvSpPr>
        <p:spPr>
          <a:xfrm>
            <a:off x="7529433" y="2126531"/>
            <a:ext cx="3842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t</a:t>
            </a:r>
            <a:r>
              <a:rPr lang="en-US" dirty="0">
                <a:latin typeface="+mj-lt"/>
              </a:rPr>
              <a:t> = 200 𝜇s, width/depth = 4/1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1420C0-AB89-D741-A6F2-243B1EC61E33}"/>
              </a:ext>
            </a:extLst>
          </p:cNvPr>
          <p:cNvSpPr/>
          <p:nvPr/>
        </p:nvSpPr>
        <p:spPr>
          <a:xfrm>
            <a:off x="6108193" y="2731325"/>
            <a:ext cx="78028" cy="223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45ECEF-71AE-504F-8B7C-ABFC15D993E4}"/>
              </a:ext>
            </a:extLst>
          </p:cNvPr>
          <p:cNvSpPr/>
          <p:nvPr/>
        </p:nvSpPr>
        <p:spPr>
          <a:xfrm>
            <a:off x="6672384" y="1215365"/>
            <a:ext cx="42521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+mj-lt"/>
              </a:rPr>
              <a:t>P = 45 W, FWHM = 60 𝜇m</a:t>
            </a:r>
          </a:p>
          <a:p>
            <a:r>
              <a:rPr lang="en-US" sz="2600" b="1" i="1" dirty="0">
                <a:latin typeface="+mj-lt"/>
              </a:rPr>
              <a:t>p</a:t>
            </a:r>
            <a:r>
              <a:rPr lang="en-US" sz="2600" b="1" baseline="-25000" dirty="0">
                <a:latin typeface="+mj-lt"/>
              </a:rPr>
              <a:t>0</a:t>
            </a:r>
            <a:r>
              <a:rPr lang="en-US" sz="2600" b="1" dirty="0">
                <a:latin typeface="+mj-lt"/>
              </a:rPr>
              <a:t> = 11.03×10</a:t>
            </a:r>
            <a:r>
              <a:rPr lang="en-US" sz="2600" b="1" baseline="30000" dirty="0">
                <a:latin typeface="+mj-lt"/>
              </a:rPr>
              <a:t>5</a:t>
            </a:r>
            <a:r>
              <a:rPr lang="en-US" sz="2600" b="1" dirty="0">
                <a:latin typeface="+mj-lt"/>
              </a:rPr>
              <a:t> W/cm</a:t>
            </a:r>
            <a:r>
              <a:rPr lang="en-US" sz="2600" b="1" baseline="30000" dirty="0">
                <a:latin typeface="+mj-lt"/>
              </a:rPr>
              <a:t>2</a:t>
            </a:r>
            <a:r>
              <a:rPr lang="en-US" sz="2600" b="1" dirty="0">
                <a:latin typeface="+mj-lt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0FB3AF-9F65-3847-8155-3D5BFBC25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8" t="13511" r="8694" b="5486"/>
          <a:stretch/>
        </p:blipFill>
        <p:spPr>
          <a:xfrm>
            <a:off x="144379" y="2044701"/>
            <a:ext cx="5869219" cy="4209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C4BF29-AC48-CA4B-82D3-1A4FB0E7425B}"/>
              </a:ext>
            </a:extLst>
          </p:cNvPr>
          <p:cNvSpPr txBox="1"/>
          <p:nvPr/>
        </p:nvSpPr>
        <p:spPr>
          <a:xfrm>
            <a:off x="2062340" y="2044701"/>
            <a:ext cx="2449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t</a:t>
            </a:r>
            <a:r>
              <a:rPr lang="en-US" dirty="0">
                <a:latin typeface="+mj-lt"/>
              </a:rPr>
              <a:t> = 780 𝜇s</a:t>
            </a:r>
          </a:p>
          <a:p>
            <a:r>
              <a:rPr lang="en-US" dirty="0">
                <a:latin typeface="+mj-lt"/>
              </a:rPr>
              <a:t>width/depth = 3/1 </a:t>
            </a:r>
          </a:p>
        </p:txBody>
      </p:sp>
    </p:spTree>
    <p:extLst>
      <p:ext uri="{BB962C8B-B14F-4D97-AF65-F5344CB8AC3E}">
        <p14:creationId xmlns:p14="http://schemas.microsoft.com/office/powerpoint/2010/main" val="406030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AFB0-98D2-6E48-9A6F-AB2C9D08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ALE3D Default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DABA4-D7F2-3244-A0C4-E70C6A47B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Length: 1 cm = 0.01 m</a:t>
            </a:r>
          </a:p>
          <a:p>
            <a:r>
              <a:rPr lang="en-US" dirty="0"/>
              <a:t>Volume: 1 cc = 1 cm</a:t>
            </a:r>
            <a:r>
              <a:rPr lang="en-US" baseline="30000" dirty="0"/>
              <a:t>3</a:t>
            </a:r>
            <a:r>
              <a:rPr lang="en-US" dirty="0"/>
              <a:t> = 10</a:t>
            </a:r>
            <a:r>
              <a:rPr lang="en-US" baseline="30000" dirty="0"/>
              <a:t>-6</a:t>
            </a:r>
            <a:r>
              <a:rPr lang="en-US" dirty="0"/>
              <a:t> m</a:t>
            </a:r>
            <a:r>
              <a:rPr lang="en-US" baseline="30000" dirty="0"/>
              <a:t>3</a:t>
            </a:r>
          </a:p>
          <a:p>
            <a:r>
              <a:rPr lang="en-US" dirty="0"/>
              <a:t>Mass: 1 g = 10</a:t>
            </a:r>
            <a:r>
              <a:rPr lang="en-US" baseline="30000" dirty="0"/>
              <a:t>-3</a:t>
            </a:r>
            <a:r>
              <a:rPr lang="en-US" dirty="0"/>
              <a:t> kg</a:t>
            </a:r>
          </a:p>
          <a:p>
            <a:r>
              <a:rPr lang="en-US" dirty="0"/>
              <a:t>Time: 1 </a:t>
            </a:r>
            <a:r>
              <a:rPr lang="en-US" dirty="0" err="1"/>
              <a:t>μs</a:t>
            </a:r>
            <a:r>
              <a:rPr lang="en-US" dirty="0"/>
              <a:t> = 10</a:t>
            </a:r>
            <a:r>
              <a:rPr lang="en-US" baseline="30000" dirty="0"/>
              <a:t>-6</a:t>
            </a:r>
            <a:r>
              <a:rPr lang="en-US" dirty="0"/>
              <a:t> s</a:t>
            </a:r>
          </a:p>
          <a:p>
            <a:r>
              <a:rPr lang="en-US" dirty="0"/>
              <a:t>Pressure: 1 Mbar = 10</a:t>
            </a:r>
            <a:r>
              <a:rPr lang="en-US" baseline="30000" dirty="0"/>
              <a:t>11</a:t>
            </a:r>
            <a:r>
              <a:rPr lang="en-US" dirty="0"/>
              <a:t> Pa</a:t>
            </a:r>
          </a:p>
          <a:p>
            <a:r>
              <a:rPr lang="en-US" dirty="0"/>
              <a:t>Energy: 1 </a:t>
            </a:r>
            <a:r>
              <a:rPr lang="en-US" dirty="0" err="1"/>
              <a:t>Mbar∙cc</a:t>
            </a:r>
            <a:r>
              <a:rPr lang="en-US" dirty="0"/>
              <a:t> = 10</a:t>
            </a:r>
            <a:r>
              <a:rPr lang="en-US" baseline="30000" dirty="0"/>
              <a:t>5</a:t>
            </a:r>
            <a:r>
              <a:rPr lang="en-US" dirty="0"/>
              <a:t> J</a:t>
            </a:r>
          </a:p>
          <a:p>
            <a:r>
              <a:rPr lang="en-US" dirty="0"/>
              <a:t>Power: 1 </a:t>
            </a:r>
            <a:r>
              <a:rPr lang="en-US" dirty="0" err="1"/>
              <a:t>Mbar∙cc</a:t>
            </a:r>
            <a:r>
              <a:rPr lang="en-US" dirty="0"/>
              <a:t>/</a:t>
            </a:r>
            <a:r>
              <a:rPr lang="en-US" dirty="0" err="1"/>
              <a:t>μs</a:t>
            </a:r>
            <a:r>
              <a:rPr lang="en-US" dirty="0"/>
              <a:t> = 10</a:t>
            </a:r>
            <a:r>
              <a:rPr lang="en-US" baseline="30000" dirty="0"/>
              <a:t>11</a:t>
            </a:r>
            <a:r>
              <a:rPr lang="en-US" dirty="0"/>
              <a:t> W</a:t>
            </a:r>
          </a:p>
          <a:p>
            <a:r>
              <a:rPr lang="en-US" dirty="0"/>
              <a:t>Temperature: 1 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E00F4-C010-D74D-9B79-A60C654D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C5CB5-059A-F841-A918-2814FCD5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521" y="1225218"/>
            <a:ext cx="5241247" cy="3598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EE1182-F31F-2546-8F79-F91B79BFEBB9}"/>
              </a:ext>
            </a:extLst>
          </p:cNvPr>
          <p:cNvSpPr/>
          <p:nvPr/>
        </p:nvSpPr>
        <p:spPr>
          <a:xfrm>
            <a:off x="6617520" y="505794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hlinkClick r:id="rId3"/>
              </a:rPr>
              <a:t>https://wci.llnl.gov/simulation/computer-codes/ale3d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5620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685800"/>
            <a:ext cx="11903243" cy="1346200"/>
          </a:xfrm>
        </p:spPr>
        <p:txBody>
          <a:bodyPr/>
          <a:lstStyle/>
          <a:p>
            <a:r>
              <a:rPr lang="en-US" sz="2600" dirty="0"/>
              <a:t>Power: 22.5 W; FWHM: 50 𝜇m; </a:t>
            </a:r>
            <a:r>
              <a:rPr lang="en-US" sz="2600" i="1" dirty="0"/>
              <a:t>p</a:t>
            </a:r>
            <a:r>
              <a:rPr lang="en-US" sz="2600" baseline="-25000" dirty="0"/>
              <a:t>0</a:t>
            </a:r>
            <a:r>
              <a:rPr lang="en-US" sz="2600" dirty="0"/>
              <a:t> = 7.94×10</a:t>
            </a:r>
            <a:r>
              <a:rPr lang="en-US" sz="2600" baseline="30000" dirty="0"/>
              <a:t>5</a:t>
            </a:r>
            <a:r>
              <a:rPr lang="en-US" sz="2600" dirty="0"/>
              <a:t> W/cm</a:t>
            </a:r>
            <a:r>
              <a:rPr lang="en-US" sz="2600" baseline="30000" dirty="0"/>
              <a:t>2</a:t>
            </a:r>
            <a:r>
              <a:rPr lang="en-US" sz="2600" dirty="0"/>
              <a:t>; </a:t>
            </a:r>
            <a:r>
              <a:rPr lang="en-US" sz="2600" i="1" dirty="0"/>
              <a:t>v</a:t>
            </a:r>
            <a:r>
              <a:rPr lang="en-US" sz="2600" dirty="0"/>
              <a:t> = 0</a:t>
            </a:r>
          </a:p>
          <a:p>
            <a:r>
              <a:rPr lang="en-US" sz="2600" dirty="0"/>
              <a:t>Extinction coefficient 𝛽: 7.53×10</a:t>
            </a:r>
            <a:r>
              <a:rPr lang="en-US" sz="2600" baseline="30000" dirty="0"/>
              <a:t>5</a:t>
            </a:r>
            <a:r>
              <a:rPr lang="en-US" sz="2600" dirty="0"/>
              <a:t> cm</a:t>
            </a:r>
            <a:r>
              <a:rPr lang="en-US" sz="2600" baseline="30000" dirty="0"/>
              <a:t>-1</a:t>
            </a:r>
            <a:r>
              <a:rPr lang="en-US" sz="2600" dirty="0"/>
              <a:t> (bulk)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1C40F-188D-7F41-B4F6-38C10849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2" t="13954" r="5245" b="5303"/>
          <a:stretch/>
        </p:blipFill>
        <p:spPr>
          <a:xfrm>
            <a:off x="6177279" y="2066857"/>
            <a:ext cx="5655733" cy="4204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47B4E-20B6-894B-AF26-238B54320AF2}"/>
              </a:ext>
            </a:extLst>
          </p:cNvPr>
          <p:cNvSpPr txBox="1"/>
          <p:nvPr/>
        </p:nvSpPr>
        <p:spPr>
          <a:xfrm>
            <a:off x="7609820" y="1588223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Absorptivity: 0.30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F603F3-9B31-6541-B688-3848D62984BA}"/>
              </a:ext>
            </a:extLst>
          </p:cNvPr>
          <p:cNvSpPr/>
          <p:nvPr/>
        </p:nvSpPr>
        <p:spPr>
          <a:xfrm>
            <a:off x="2012538" y="1573515"/>
            <a:ext cx="2959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Absorptivity: 0.44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87B93C-DA79-064F-962B-D48D1581F364}"/>
              </a:ext>
            </a:extLst>
          </p:cNvPr>
          <p:cNvSpPr txBox="1"/>
          <p:nvPr/>
        </p:nvSpPr>
        <p:spPr>
          <a:xfrm>
            <a:off x="6392226" y="3360297"/>
            <a:ext cx="38427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t</a:t>
            </a:r>
            <a:r>
              <a:rPr lang="en-US" dirty="0">
                <a:latin typeface="+mj-lt"/>
              </a:rPr>
              <a:t> = 150 𝜇s, starts to melt</a:t>
            </a:r>
          </a:p>
          <a:p>
            <a:r>
              <a:rPr lang="en-US" i="1" dirty="0">
                <a:latin typeface="+mj-lt"/>
              </a:rPr>
              <a:t>t</a:t>
            </a:r>
            <a:r>
              <a:rPr lang="en-US" dirty="0">
                <a:latin typeface="+mj-lt"/>
              </a:rPr>
              <a:t> = 800 𝜇s, width/depth = 5/1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90EAD-14C7-5948-B93B-9B07BD81FC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8" t="13511" r="8694" b="5486"/>
          <a:stretch/>
        </p:blipFill>
        <p:spPr>
          <a:xfrm>
            <a:off x="144379" y="2044701"/>
            <a:ext cx="5869219" cy="42092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634F03-7995-3C41-9D7D-B993255E9199}"/>
              </a:ext>
            </a:extLst>
          </p:cNvPr>
          <p:cNvSpPr txBox="1"/>
          <p:nvPr/>
        </p:nvSpPr>
        <p:spPr>
          <a:xfrm>
            <a:off x="2062340" y="2044701"/>
            <a:ext cx="2449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t</a:t>
            </a:r>
            <a:r>
              <a:rPr lang="en-US" dirty="0">
                <a:latin typeface="+mj-lt"/>
              </a:rPr>
              <a:t> = 780 𝜇s</a:t>
            </a:r>
          </a:p>
          <a:p>
            <a:r>
              <a:rPr lang="en-US" dirty="0">
                <a:latin typeface="+mj-lt"/>
              </a:rPr>
              <a:t>width/depth = 3/1 </a:t>
            </a:r>
          </a:p>
        </p:txBody>
      </p:sp>
    </p:spTree>
    <p:extLst>
      <p:ext uri="{BB962C8B-B14F-4D97-AF65-F5344CB8AC3E}">
        <p14:creationId xmlns:p14="http://schemas.microsoft.com/office/powerpoint/2010/main" val="3219942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1F88-BDD6-CF48-9125-3A75BB39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C690C-5021-C140-BA93-8B998F6D6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990600"/>
            <a:ext cx="5087256" cy="5257800"/>
          </a:xfrm>
        </p:spPr>
        <p:txBody>
          <a:bodyPr/>
          <a:lstStyle/>
          <a:p>
            <a:r>
              <a:rPr lang="en-US" sz="2800" i="1" dirty="0"/>
              <a:t>q</a:t>
            </a:r>
            <a:r>
              <a:rPr lang="en-US" sz="2800" baseline="-25000" dirty="0"/>
              <a:t>0</a:t>
            </a:r>
            <a:r>
              <a:rPr lang="en-US" sz="2800" dirty="0"/>
              <a:t> is the maximum incident energy per unit area (J/cm</a:t>
            </a:r>
            <a:r>
              <a:rPr lang="en-US" sz="2800" baseline="30000" dirty="0"/>
              <a:t>2</a:t>
            </a:r>
            <a:r>
              <a:rPr lang="en-US" sz="2800" dirty="0"/>
              <a:t>)  </a:t>
            </a:r>
          </a:p>
          <a:p>
            <a:r>
              <a:rPr lang="en-US" sz="2800" dirty="0"/>
              <a:t>For on-spot laser (</a:t>
            </a:r>
            <a:r>
              <a:rPr lang="en-US" sz="2800" i="1" dirty="0"/>
              <a:t>v </a:t>
            </a:r>
            <a:r>
              <a:rPr lang="en-US" sz="2800" dirty="0"/>
              <a:t>= 0)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/>
              <a:t>P</a:t>
            </a:r>
            <a:r>
              <a:rPr lang="en-US" sz="2800" dirty="0"/>
              <a:t> = 22.5 W, </a:t>
            </a:r>
            <a:r>
              <a:rPr lang="en-US" sz="2800" i="1" dirty="0"/>
              <a:t>FWHM</a:t>
            </a:r>
            <a:r>
              <a:rPr lang="en-US" sz="2800" dirty="0"/>
              <a:t> = 50 𝜇m, </a:t>
            </a:r>
            <a:r>
              <a:rPr lang="en-US" sz="2800" i="1" dirty="0"/>
              <a:t>v</a:t>
            </a:r>
            <a:r>
              <a:rPr lang="en-US" sz="2800" dirty="0"/>
              <a:t> = 15 cm/s, </a:t>
            </a:r>
            <a:r>
              <a:rPr lang="en-US" sz="2800" i="1" dirty="0"/>
              <a:t>q</a:t>
            </a:r>
            <a:r>
              <a:rPr lang="en-US" sz="2800" baseline="-25000" dirty="0"/>
              <a:t>0</a:t>
            </a:r>
            <a:r>
              <a:rPr lang="en-US" sz="2800" dirty="0"/>
              <a:t> = 282 J/cm</a:t>
            </a:r>
            <a:r>
              <a:rPr lang="en-US" sz="2800" baseline="30000" dirty="0"/>
              <a:t>2</a:t>
            </a:r>
          </a:p>
          <a:p>
            <a:r>
              <a:rPr lang="en-US" sz="2800" i="1" dirty="0"/>
              <a:t>P</a:t>
            </a:r>
            <a:r>
              <a:rPr lang="en-US" sz="2800" dirty="0"/>
              <a:t> = 45.0 W, </a:t>
            </a:r>
            <a:r>
              <a:rPr lang="en-US" sz="2800" i="1" dirty="0"/>
              <a:t>FWHM</a:t>
            </a:r>
            <a:r>
              <a:rPr lang="en-US" sz="2800" dirty="0"/>
              <a:t> = 60 𝜇m, </a:t>
            </a:r>
            <a:r>
              <a:rPr lang="en-US" sz="2800" i="1" dirty="0"/>
              <a:t>v</a:t>
            </a:r>
            <a:r>
              <a:rPr lang="en-US" sz="2800" dirty="0"/>
              <a:t> = 30 cm/s, </a:t>
            </a:r>
            <a:r>
              <a:rPr lang="en-US" sz="2800" i="1" dirty="0"/>
              <a:t>q</a:t>
            </a:r>
            <a:r>
              <a:rPr lang="en-US" sz="2800" baseline="-25000" dirty="0"/>
              <a:t>0</a:t>
            </a:r>
            <a:r>
              <a:rPr lang="en-US" sz="2800" dirty="0"/>
              <a:t> = 235 J/cm</a:t>
            </a:r>
            <a:r>
              <a:rPr lang="en-US" sz="2800" baseline="30000" dirty="0"/>
              <a:t>2</a:t>
            </a:r>
            <a:r>
              <a:rPr lang="en-US" sz="2800" dirty="0"/>
              <a:t>     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54C56-20F1-3D4B-99D2-8D000188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21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ED19E3E-C229-DD47-A91B-6878AC5D6D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198142"/>
              </p:ext>
            </p:extLst>
          </p:nvPr>
        </p:nvGraphicFramePr>
        <p:xfrm>
          <a:off x="5551820" y="1824553"/>
          <a:ext cx="46831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r:id="rId3" imgW="2311400" imgH="508000" progId="Equation.DSMT4">
                  <p:embed/>
                </p:oleObj>
              </mc:Choice>
              <mc:Fallback>
                <p:oleObj r:id="rId3" imgW="2311400" imgH="5080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C7AEECF-9427-2043-AD1C-D4EE7C4E7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1820" y="1824553"/>
                        <a:ext cx="4683125" cy="1028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FA683D-C419-0341-9BAE-341D9E0A70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376064"/>
              </p:ext>
            </p:extLst>
          </p:nvPr>
        </p:nvGraphicFramePr>
        <p:xfrm>
          <a:off x="5552152" y="3094497"/>
          <a:ext cx="3294062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r:id="rId5" imgW="1625600" imgH="304800" progId="Equation.DSMT4">
                  <p:embed/>
                </p:oleObj>
              </mc:Choice>
              <mc:Fallback>
                <p:oleObj r:id="rId5" imgW="1625600" imgH="304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ED19E3E-C229-DD47-A91B-6878AC5D6D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2152" y="3094497"/>
                        <a:ext cx="3294062" cy="617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1C5201F-D5D7-1F4B-AE53-A4DCAC25E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030297"/>
              </p:ext>
            </p:extLst>
          </p:nvPr>
        </p:nvGraphicFramePr>
        <p:xfrm>
          <a:off x="5577220" y="3992006"/>
          <a:ext cx="4657725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" r:id="rId7" imgW="2298700" imgH="914400" progId="Equation.DSMT4">
                  <p:embed/>
                </p:oleObj>
              </mc:Choice>
              <mc:Fallback>
                <p:oleObj r:id="rId7" imgW="2298700" imgH="914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4FA683D-C419-0341-9BAE-341D9E0A70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7220" y="3992006"/>
                        <a:ext cx="4657725" cy="1855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E4F34A-BF63-FC49-92F5-8A5C2E3D013F}"/>
              </a:ext>
            </a:extLst>
          </p:cNvPr>
          <p:cNvSpPr txBox="1"/>
          <p:nvPr/>
        </p:nvSpPr>
        <p:spPr>
          <a:xfrm>
            <a:off x="5551820" y="985372"/>
            <a:ext cx="3745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 laser is circular: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34AD644-9185-C242-B742-7D4663CAC1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375694"/>
              </p:ext>
            </p:extLst>
          </p:nvPr>
        </p:nvGraphicFramePr>
        <p:xfrm>
          <a:off x="746393" y="2404217"/>
          <a:ext cx="3911600" cy="149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" r:id="rId9" imgW="1930400" imgH="736600" progId="Equation.DSMT4">
                  <p:embed/>
                </p:oleObj>
              </mc:Choice>
              <mc:Fallback>
                <p:oleObj r:id="rId9" imgW="1930400" imgH="736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4FA683D-C419-0341-9BAE-341D9E0A70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393" y="2404217"/>
                        <a:ext cx="3911600" cy="1493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86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E30428-DB8F-1B44-B01C-7E76326C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267" y="929080"/>
            <a:ext cx="6036779" cy="5113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51229"/>
            <a:ext cx="11903243" cy="1346200"/>
          </a:xfrm>
        </p:spPr>
        <p:txBody>
          <a:bodyPr/>
          <a:lstStyle/>
          <a:p>
            <a:r>
              <a:rPr lang="en-US" sz="2667" dirty="0"/>
              <a:t>3D simulations for scanning laser</a:t>
            </a:r>
          </a:p>
          <a:p>
            <a:r>
              <a:rPr lang="en-US" sz="2800" b="1" dirty="0"/>
              <a:t>Scanning speed </a:t>
            </a:r>
            <a:r>
              <a:rPr lang="en-US" sz="2800" b="1" i="1" dirty="0"/>
              <a:t>v</a:t>
            </a:r>
            <a:r>
              <a:rPr lang="en-US" sz="2800" b="1" dirty="0"/>
              <a:t> = 15 cm/s</a:t>
            </a:r>
          </a:p>
          <a:p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46BD-AC3E-3042-9B5C-818353834542}"/>
              </a:ext>
            </a:extLst>
          </p:cNvPr>
          <p:cNvSpPr/>
          <p:nvPr/>
        </p:nvSpPr>
        <p:spPr>
          <a:xfrm>
            <a:off x="288758" y="2190813"/>
            <a:ext cx="52449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22.5 W; </a:t>
            </a:r>
            <a:r>
              <a:rPr lang="en-US" sz="2800" i="1" dirty="0">
                <a:latin typeface="+mj-lt"/>
              </a:rPr>
              <a:t>FWHM =</a:t>
            </a:r>
            <a:r>
              <a:rPr lang="en-US" sz="2800" dirty="0">
                <a:latin typeface="+mj-lt"/>
              </a:rPr>
              <a:t> 50 𝜇m</a:t>
            </a:r>
          </a:p>
          <a:p>
            <a:r>
              <a:rPr lang="en-US" sz="2800" i="1" dirty="0">
                <a:latin typeface="+mj-lt"/>
              </a:rPr>
              <a:t>q</a:t>
            </a:r>
            <a:r>
              <a:rPr lang="en-US" sz="2800" baseline="-25000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 282 J/cm</a:t>
            </a:r>
            <a:r>
              <a:rPr lang="en-US" sz="2800" baseline="300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𝜏 = </a:t>
            </a:r>
            <a:r>
              <a:rPr lang="en-US" sz="2800" i="1" dirty="0">
                <a:latin typeface="+mj-lt"/>
              </a:rPr>
              <a:t>FWHM/v</a:t>
            </a:r>
            <a:r>
              <a:rPr lang="en-US" sz="2800" dirty="0">
                <a:latin typeface="+mj-lt"/>
              </a:rPr>
              <a:t> = 333 𝜇s </a:t>
            </a:r>
          </a:p>
          <a:p>
            <a:r>
              <a:rPr lang="en-US" sz="2800" dirty="0">
                <a:latin typeface="+mj-lt"/>
              </a:rPr>
              <a:t>Absorptivity: 0.44 </a:t>
            </a:r>
          </a:p>
          <a:p>
            <a:r>
              <a:rPr lang="en-US" sz="2800" dirty="0">
                <a:latin typeface="+mj-lt"/>
              </a:rPr>
              <a:t>𝛽 = 7.53×10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 cm</a:t>
            </a:r>
            <a:r>
              <a:rPr lang="en-US" sz="2800" baseline="30000" dirty="0">
                <a:latin typeface="+mj-lt"/>
              </a:rPr>
              <a:t>-1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73292-DB49-A143-AB22-40163C7E83C6}"/>
              </a:ext>
            </a:extLst>
          </p:cNvPr>
          <p:cNvSpPr txBox="1"/>
          <p:nvPr/>
        </p:nvSpPr>
        <p:spPr>
          <a:xfrm>
            <a:off x="323232" y="4649214"/>
            <a:ext cx="550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65 𝜇s, start to melt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15 cm/s</a:t>
            </a:r>
          </a:p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30 𝜇s, start to melt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0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5994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E30428-DB8F-1B44-B01C-7E76326C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1" y="929080"/>
            <a:ext cx="5944911" cy="51133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51229"/>
            <a:ext cx="11903243" cy="1346200"/>
          </a:xfrm>
        </p:spPr>
        <p:txBody>
          <a:bodyPr/>
          <a:lstStyle/>
          <a:p>
            <a:r>
              <a:rPr lang="en-US" sz="2667" dirty="0"/>
              <a:t>3D simulations for scanning laser</a:t>
            </a:r>
          </a:p>
          <a:p>
            <a:r>
              <a:rPr lang="en-US" sz="2800" b="1" dirty="0"/>
              <a:t>Scanning speed </a:t>
            </a:r>
            <a:r>
              <a:rPr lang="en-US" sz="2800" b="1" i="1" dirty="0"/>
              <a:t>v</a:t>
            </a:r>
            <a:r>
              <a:rPr lang="en-US" sz="2800" b="1" dirty="0"/>
              <a:t> = 15 cm/s</a:t>
            </a:r>
          </a:p>
          <a:p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46BD-AC3E-3042-9B5C-818353834542}"/>
              </a:ext>
            </a:extLst>
          </p:cNvPr>
          <p:cNvSpPr/>
          <p:nvPr/>
        </p:nvSpPr>
        <p:spPr>
          <a:xfrm>
            <a:off x="288758" y="2190813"/>
            <a:ext cx="52449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22.5 W; </a:t>
            </a:r>
            <a:r>
              <a:rPr lang="en-US" sz="2800" i="1" dirty="0">
                <a:latin typeface="+mj-lt"/>
              </a:rPr>
              <a:t>FWHM =</a:t>
            </a:r>
            <a:r>
              <a:rPr lang="en-US" sz="2800" dirty="0">
                <a:latin typeface="+mj-lt"/>
              </a:rPr>
              <a:t> 50 𝜇m</a:t>
            </a:r>
          </a:p>
          <a:p>
            <a:r>
              <a:rPr lang="en-US" sz="2800" i="1" dirty="0">
                <a:latin typeface="+mj-lt"/>
              </a:rPr>
              <a:t>q</a:t>
            </a:r>
            <a:r>
              <a:rPr lang="en-US" sz="2800" baseline="-25000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 282 J/cm</a:t>
            </a:r>
            <a:r>
              <a:rPr lang="en-US" sz="2800" baseline="300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𝜏 = </a:t>
            </a:r>
            <a:r>
              <a:rPr lang="en-US" sz="2800" i="1" dirty="0">
                <a:latin typeface="+mj-lt"/>
              </a:rPr>
              <a:t>FWHM/v</a:t>
            </a:r>
            <a:r>
              <a:rPr lang="en-US" sz="2800" dirty="0">
                <a:latin typeface="+mj-lt"/>
              </a:rPr>
              <a:t> = 333 𝜇s </a:t>
            </a:r>
          </a:p>
          <a:p>
            <a:r>
              <a:rPr lang="en-US" sz="2800" dirty="0">
                <a:latin typeface="+mj-lt"/>
              </a:rPr>
              <a:t>Absorptivity: 0.44 </a:t>
            </a:r>
          </a:p>
          <a:p>
            <a:r>
              <a:rPr lang="en-US" sz="2800" dirty="0">
                <a:latin typeface="+mj-lt"/>
              </a:rPr>
              <a:t>𝛽 = 7.53×10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 cm</a:t>
            </a:r>
            <a:r>
              <a:rPr lang="en-US" sz="2800" baseline="30000" dirty="0">
                <a:latin typeface="+mj-lt"/>
              </a:rPr>
              <a:t>-1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73292-DB49-A143-AB22-40163C7E83C6}"/>
              </a:ext>
            </a:extLst>
          </p:cNvPr>
          <p:cNvSpPr txBox="1"/>
          <p:nvPr/>
        </p:nvSpPr>
        <p:spPr>
          <a:xfrm>
            <a:off x="288758" y="4500201"/>
            <a:ext cx="503160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200 𝜇s,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15 cm/s</a:t>
            </a:r>
          </a:p>
          <a:p>
            <a:r>
              <a:rPr lang="en-US" sz="2800" dirty="0">
                <a:latin typeface="+mj-lt"/>
              </a:rPr>
              <a:t>	</a:t>
            </a:r>
            <a:r>
              <a:rPr lang="en-US" dirty="0">
                <a:solidFill>
                  <a:srgbClr val="005CA5"/>
                </a:solidFill>
                <a:latin typeface="+mj-lt"/>
              </a:rPr>
              <a:t>width = 31 𝜇m, depth = 4.5 𝜇m</a:t>
            </a:r>
          </a:p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200 𝜇s,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0</a:t>
            </a:r>
          </a:p>
          <a:p>
            <a:r>
              <a:rPr lang="en-US" sz="3200" dirty="0"/>
              <a:t>	</a:t>
            </a:r>
            <a:r>
              <a:rPr lang="en-US" dirty="0">
                <a:solidFill>
                  <a:srgbClr val="005CA5"/>
                </a:solidFill>
                <a:latin typeface="+mj-lt"/>
              </a:rPr>
              <a:t>width = 39 𝜇m, depth = 5 </a:t>
            </a:r>
            <a:r>
              <a:rPr lang="en-US" dirty="0">
                <a:solidFill>
                  <a:srgbClr val="005CA5"/>
                </a:solidFill>
              </a:rPr>
              <a:t>𝜇</a:t>
            </a:r>
            <a:r>
              <a:rPr lang="en-US" dirty="0">
                <a:solidFill>
                  <a:srgbClr val="005CA5"/>
                </a:solidFill>
                <a:latin typeface="+mj-lt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69450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E30428-DB8F-1B44-B01C-7E76326C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07" y="1099834"/>
            <a:ext cx="6720435" cy="4941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51229"/>
            <a:ext cx="11903243" cy="1346200"/>
          </a:xfrm>
        </p:spPr>
        <p:txBody>
          <a:bodyPr/>
          <a:lstStyle/>
          <a:p>
            <a:r>
              <a:rPr lang="en-US" sz="2667" dirty="0"/>
              <a:t>3D simulations for scanning laser</a:t>
            </a:r>
          </a:p>
          <a:p>
            <a:r>
              <a:rPr lang="en-US" sz="2800" b="1" dirty="0"/>
              <a:t>Scanning speed </a:t>
            </a:r>
            <a:r>
              <a:rPr lang="en-US" sz="2800" b="1" i="1" dirty="0"/>
              <a:t>v</a:t>
            </a:r>
            <a:r>
              <a:rPr lang="en-US" sz="2800" b="1" dirty="0"/>
              <a:t> = 30 cm/s</a:t>
            </a:r>
          </a:p>
          <a:p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46BD-AC3E-3042-9B5C-818353834542}"/>
              </a:ext>
            </a:extLst>
          </p:cNvPr>
          <p:cNvSpPr/>
          <p:nvPr/>
        </p:nvSpPr>
        <p:spPr>
          <a:xfrm>
            <a:off x="288758" y="2190813"/>
            <a:ext cx="52449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45 W; </a:t>
            </a:r>
            <a:r>
              <a:rPr lang="en-US" sz="2800" i="1" dirty="0">
                <a:latin typeface="+mj-lt"/>
              </a:rPr>
              <a:t>FWHM =</a:t>
            </a:r>
            <a:r>
              <a:rPr lang="en-US" sz="2800" dirty="0">
                <a:latin typeface="+mj-lt"/>
              </a:rPr>
              <a:t> 60 𝜇m</a:t>
            </a:r>
          </a:p>
          <a:p>
            <a:r>
              <a:rPr lang="en-US" sz="2800" i="1" dirty="0">
                <a:latin typeface="+mj-lt"/>
              </a:rPr>
              <a:t>q</a:t>
            </a:r>
            <a:r>
              <a:rPr lang="en-US" sz="2800" baseline="-25000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 235 J/cm</a:t>
            </a:r>
            <a:r>
              <a:rPr lang="en-US" sz="2800" baseline="300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𝜏 = </a:t>
            </a:r>
            <a:r>
              <a:rPr lang="en-US" sz="2800" i="1" dirty="0">
                <a:latin typeface="+mj-lt"/>
              </a:rPr>
              <a:t>FWHM/v</a:t>
            </a:r>
            <a:r>
              <a:rPr lang="en-US" sz="2800" dirty="0">
                <a:latin typeface="+mj-lt"/>
              </a:rPr>
              <a:t> = 200 𝜇s </a:t>
            </a:r>
          </a:p>
          <a:p>
            <a:r>
              <a:rPr lang="en-US" sz="2800" dirty="0">
                <a:latin typeface="+mj-lt"/>
              </a:rPr>
              <a:t>Absorptivity: 0.44 </a:t>
            </a:r>
          </a:p>
          <a:p>
            <a:r>
              <a:rPr lang="en-US" sz="2800" dirty="0">
                <a:latin typeface="+mj-lt"/>
              </a:rPr>
              <a:t>𝛽 = 7.53×10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 cm</a:t>
            </a:r>
            <a:r>
              <a:rPr lang="en-US" sz="2800" baseline="30000" dirty="0">
                <a:latin typeface="+mj-lt"/>
              </a:rPr>
              <a:t>-1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73292-DB49-A143-AB22-40163C7E83C6}"/>
              </a:ext>
            </a:extLst>
          </p:cNvPr>
          <p:cNvSpPr txBox="1"/>
          <p:nvPr/>
        </p:nvSpPr>
        <p:spPr>
          <a:xfrm>
            <a:off x="323232" y="4649214"/>
            <a:ext cx="5501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18 𝜇s, start to melt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30 cm/s</a:t>
            </a:r>
          </a:p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17 𝜇s, start to melt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0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70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E30428-DB8F-1B44-B01C-7E76326C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734" y="1044918"/>
            <a:ext cx="6736448" cy="5064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51229"/>
            <a:ext cx="11903243" cy="1346200"/>
          </a:xfrm>
        </p:spPr>
        <p:txBody>
          <a:bodyPr/>
          <a:lstStyle/>
          <a:p>
            <a:r>
              <a:rPr lang="en-US" sz="2667" dirty="0"/>
              <a:t>3D simulations for scanning laser</a:t>
            </a:r>
          </a:p>
          <a:p>
            <a:r>
              <a:rPr lang="en-US" sz="2800" b="1" dirty="0"/>
              <a:t>Scanning speed </a:t>
            </a:r>
            <a:r>
              <a:rPr lang="en-US" sz="2800" b="1" i="1" dirty="0"/>
              <a:t>v</a:t>
            </a:r>
            <a:r>
              <a:rPr lang="en-US" sz="2800" b="1" dirty="0"/>
              <a:t> = 30 cm/s</a:t>
            </a:r>
          </a:p>
          <a:p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46BD-AC3E-3042-9B5C-818353834542}"/>
              </a:ext>
            </a:extLst>
          </p:cNvPr>
          <p:cNvSpPr/>
          <p:nvPr/>
        </p:nvSpPr>
        <p:spPr>
          <a:xfrm>
            <a:off x="288758" y="2190813"/>
            <a:ext cx="52449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45 W; </a:t>
            </a:r>
            <a:r>
              <a:rPr lang="en-US" sz="2800" i="1" dirty="0">
                <a:latin typeface="+mj-lt"/>
              </a:rPr>
              <a:t>FWHM =</a:t>
            </a:r>
            <a:r>
              <a:rPr lang="en-US" sz="2800" dirty="0">
                <a:latin typeface="+mj-lt"/>
              </a:rPr>
              <a:t> 60 𝜇m</a:t>
            </a:r>
          </a:p>
          <a:p>
            <a:r>
              <a:rPr lang="en-US" sz="2800" i="1" dirty="0">
                <a:latin typeface="+mj-lt"/>
              </a:rPr>
              <a:t>q</a:t>
            </a:r>
            <a:r>
              <a:rPr lang="en-US" sz="2800" baseline="-25000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 235 J/cm</a:t>
            </a:r>
            <a:r>
              <a:rPr lang="en-US" sz="2800" baseline="300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𝜏 = </a:t>
            </a:r>
            <a:r>
              <a:rPr lang="en-US" sz="2800" i="1" dirty="0">
                <a:latin typeface="+mj-lt"/>
              </a:rPr>
              <a:t>FWHM/v</a:t>
            </a:r>
            <a:r>
              <a:rPr lang="en-US" sz="2800" dirty="0">
                <a:latin typeface="+mj-lt"/>
              </a:rPr>
              <a:t> = 200 𝜇s </a:t>
            </a:r>
          </a:p>
          <a:p>
            <a:r>
              <a:rPr lang="en-US" sz="2800" dirty="0">
                <a:latin typeface="+mj-lt"/>
              </a:rPr>
              <a:t>Absorptivity: 0.44 </a:t>
            </a:r>
          </a:p>
          <a:p>
            <a:r>
              <a:rPr lang="en-US" sz="2800" dirty="0">
                <a:latin typeface="+mj-lt"/>
              </a:rPr>
              <a:t>𝛽 = 7.53×10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 cm</a:t>
            </a:r>
            <a:r>
              <a:rPr lang="en-US" sz="2800" baseline="30000" dirty="0">
                <a:latin typeface="+mj-lt"/>
              </a:rPr>
              <a:t>-1</a:t>
            </a:r>
            <a:endParaRPr lang="en-US" sz="2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9355AF-B2B1-D544-8A71-37A165FC0C0C}"/>
              </a:ext>
            </a:extLst>
          </p:cNvPr>
          <p:cNvSpPr txBox="1"/>
          <p:nvPr/>
        </p:nvSpPr>
        <p:spPr>
          <a:xfrm>
            <a:off x="288758" y="4500201"/>
            <a:ext cx="503160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130 𝜇s,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30 cm/s</a:t>
            </a:r>
          </a:p>
          <a:p>
            <a:r>
              <a:rPr lang="en-US" sz="2800" dirty="0">
                <a:latin typeface="+mj-lt"/>
              </a:rPr>
              <a:t>	</a:t>
            </a:r>
            <a:r>
              <a:rPr lang="en-US" dirty="0">
                <a:solidFill>
                  <a:srgbClr val="005CA5"/>
                </a:solidFill>
                <a:latin typeface="+mj-lt"/>
              </a:rPr>
              <a:t>width = 67 𝜇m, depth = 12 𝜇m</a:t>
            </a:r>
          </a:p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130 𝜇s, </a:t>
            </a:r>
            <a:r>
              <a:rPr lang="en-US" sz="2800" i="1" dirty="0">
                <a:latin typeface="+mj-lt"/>
              </a:rPr>
              <a:t>v</a:t>
            </a:r>
            <a:r>
              <a:rPr lang="en-US" sz="2800" dirty="0">
                <a:latin typeface="+mj-lt"/>
              </a:rPr>
              <a:t> = 0</a:t>
            </a:r>
          </a:p>
          <a:p>
            <a:r>
              <a:rPr lang="en-US" sz="3200" dirty="0"/>
              <a:t>	</a:t>
            </a:r>
            <a:r>
              <a:rPr lang="en-US" dirty="0">
                <a:solidFill>
                  <a:srgbClr val="005CA5"/>
                </a:solidFill>
                <a:latin typeface="+mj-lt"/>
              </a:rPr>
              <a:t>width = 72 𝜇m, depth = 13 </a:t>
            </a:r>
            <a:r>
              <a:rPr lang="en-US" dirty="0">
                <a:solidFill>
                  <a:srgbClr val="005CA5"/>
                </a:solidFill>
              </a:rPr>
              <a:t>𝜇</a:t>
            </a:r>
            <a:r>
              <a:rPr lang="en-US" dirty="0">
                <a:solidFill>
                  <a:srgbClr val="005CA5"/>
                </a:solidFill>
                <a:latin typeface="+mj-lt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478196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E30428-DB8F-1B44-B01C-7E76326C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907" y="1197744"/>
            <a:ext cx="6994715" cy="4939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51229"/>
            <a:ext cx="11903243" cy="1346200"/>
          </a:xfrm>
        </p:spPr>
        <p:txBody>
          <a:bodyPr/>
          <a:lstStyle/>
          <a:p>
            <a:r>
              <a:rPr lang="en-US" sz="2667" dirty="0"/>
              <a:t>3D simulations for scanning laser</a:t>
            </a:r>
          </a:p>
          <a:p>
            <a:r>
              <a:rPr lang="en-US" sz="2800" b="1" dirty="0"/>
              <a:t>Scanning speed </a:t>
            </a:r>
            <a:r>
              <a:rPr lang="en-US" sz="2800" b="1" i="1" dirty="0"/>
              <a:t>v</a:t>
            </a:r>
            <a:r>
              <a:rPr lang="en-US" sz="2800" b="1" dirty="0"/>
              <a:t> = 38 cm/s</a:t>
            </a:r>
          </a:p>
          <a:p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46BD-AC3E-3042-9B5C-818353834542}"/>
              </a:ext>
            </a:extLst>
          </p:cNvPr>
          <p:cNvSpPr/>
          <p:nvPr/>
        </p:nvSpPr>
        <p:spPr>
          <a:xfrm>
            <a:off x="288758" y="2190813"/>
            <a:ext cx="52449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92 W; </a:t>
            </a:r>
            <a:r>
              <a:rPr lang="en-US" sz="2800" i="1" dirty="0">
                <a:latin typeface="+mj-lt"/>
              </a:rPr>
              <a:t>FWHM =</a:t>
            </a:r>
            <a:r>
              <a:rPr lang="en-US" sz="2800" dirty="0">
                <a:latin typeface="+mj-lt"/>
              </a:rPr>
              <a:t> 54 𝜇m</a:t>
            </a:r>
          </a:p>
          <a:p>
            <a:r>
              <a:rPr lang="en-US" sz="2800" i="1" dirty="0">
                <a:latin typeface="+mj-lt"/>
              </a:rPr>
              <a:t>q</a:t>
            </a:r>
            <a:r>
              <a:rPr lang="en-US" sz="2800" baseline="-25000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 396 J/cm</a:t>
            </a:r>
            <a:r>
              <a:rPr lang="en-US" sz="2800" baseline="300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𝜏 = </a:t>
            </a:r>
            <a:r>
              <a:rPr lang="en-US" sz="2800" i="1" dirty="0">
                <a:latin typeface="+mj-lt"/>
              </a:rPr>
              <a:t>FWHM/v</a:t>
            </a:r>
            <a:r>
              <a:rPr lang="en-US" sz="2800" dirty="0">
                <a:latin typeface="+mj-lt"/>
              </a:rPr>
              <a:t> = 142 𝜇s </a:t>
            </a:r>
          </a:p>
          <a:p>
            <a:r>
              <a:rPr lang="en-US" sz="2800" dirty="0">
                <a:latin typeface="+mj-lt"/>
              </a:rPr>
              <a:t>Absorptivity: 0.44 </a:t>
            </a:r>
          </a:p>
          <a:p>
            <a:r>
              <a:rPr lang="en-US" sz="2800" dirty="0">
                <a:latin typeface="+mj-lt"/>
              </a:rPr>
              <a:t>𝛽 = 7.53×10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 cm</a:t>
            </a:r>
            <a:r>
              <a:rPr lang="en-US" sz="2800" baseline="30000" dirty="0">
                <a:latin typeface="+mj-lt"/>
              </a:rPr>
              <a:t>-1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73292-DB49-A143-AB22-40163C7E83C6}"/>
              </a:ext>
            </a:extLst>
          </p:cNvPr>
          <p:cNvSpPr txBox="1"/>
          <p:nvPr/>
        </p:nvSpPr>
        <p:spPr>
          <a:xfrm>
            <a:off x="323232" y="4649214"/>
            <a:ext cx="550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4 𝜇s, start to melt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116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E30428-DB8F-1B44-B01C-7E76326C8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907" y="1210854"/>
            <a:ext cx="6994715" cy="49136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B9E8D-D14E-B844-805E-B3B2610C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ALE3D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8E92-697A-D643-B91A-65BB76D1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79" y="551229"/>
            <a:ext cx="11903243" cy="1346200"/>
          </a:xfrm>
        </p:spPr>
        <p:txBody>
          <a:bodyPr/>
          <a:lstStyle/>
          <a:p>
            <a:r>
              <a:rPr lang="en-US" sz="2667" dirty="0"/>
              <a:t>3D simulations for scanning laser</a:t>
            </a:r>
          </a:p>
          <a:p>
            <a:r>
              <a:rPr lang="en-US" sz="2800" b="1" dirty="0"/>
              <a:t>Scanning speed </a:t>
            </a:r>
            <a:r>
              <a:rPr lang="en-US" sz="2800" b="1" i="1" dirty="0"/>
              <a:t>v</a:t>
            </a:r>
            <a:r>
              <a:rPr lang="en-US" sz="2800" b="1" dirty="0"/>
              <a:t> = 38 cm/s</a:t>
            </a:r>
          </a:p>
          <a:p>
            <a:endParaRPr lang="en-US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3FC9D-6E4B-9341-8463-CBD1D019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246BD-AC3E-3042-9B5C-818353834542}"/>
              </a:ext>
            </a:extLst>
          </p:cNvPr>
          <p:cNvSpPr/>
          <p:nvPr/>
        </p:nvSpPr>
        <p:spPr>
          <a:xfrm>
            <a:off x="288758" y="2190813"/>
            <a:ext cx="52449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92 W; </a:t>
            </a:r>
            <a:r>
              <a:rPr lang="en-US" sz="2800" i="1" dirty="0">
                <a:latin typeface="+mj-lt"/>
              </a:rPr>
              <a:t>FWHM =</a:t>
            </a:r>
            <a:r>
              <a:rPr lang="en-US" sz="2800" dirty="0">
                <a:latin typeface="+mj-lt"/>
              </a:rPr>
              <a:t> 54 𝜇m</a:t>
            </a:r>
          </a:p>
          <a:p>
            <a:r>
              <a:rPr lang="en-US" sz="2800" i="1" dirty="0">
                <a:latin typeface="+mj-lt"/>
              </a:rPr>
              <a:t>q</a:t>
            </a:r>
            <a:r>
              <a:rPr lang="en-US" sz="2800" baseline="-25000" dirty="0">
                <a:latin typeface="+mj-lt"/>
              </a:rPr>
              <a:t>0</a:t>
            </a:r>
            <a:r>
              <a:rPr lang="en-US" sz="2800" dirty="0">
                <a:latin typeface="+mj-lt"/>
              </a:rPr>
              <a:t> =  396 J/cm</a:t>
            </a:r>
            <a:r>
              <a:rPr lang="en-US" sz="2800" baseline="30000" dirty="0">
                <a:latin typeface="+mj-lt"/>
              </a:rPr>
              <a:t>2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𝜏 = </a:t>
            </a:r>
            <a:r>
              <a:rPr lang="en-US" sz="2800" i="1" dirty="0">
                <a:latin typeface="+mj-lt"/>
              </a:rPr>
              <a:t>FWHM/v</a:t>
            </a:r>
            <a:r>
              <a:rPr lang="en-US" sz="2800" dirty="0">
                <a:latin typeface="+mj-lt"/>
              </a:rPr>
              <a:t> = 142 𝜇s </a:t>
            </a:r>
          </a:p>
          <a:p>
            <a:r>
              <a:rPr lang="en-US" sz="2800" dirty="0">
                <a:latin typeface="+mj-lt"/>
              </a:rPr>
              <a:t>Absorptivity: 0.44 </a:t>
            </a:r>
          </a:p>
          <a:p>
            <a:r>
              <a:rPr lang="en-US" sz="2800" dirty="0">
                <a:latin typeface="+mj-lt"/>
              </a:rPr>
              <a:t>𝛽 = 7.53×10</a:t>
            </a:r>
            <a:r>
              <a:rPr lang="en-US" sz="2800" baseline="30000" dirty="0">
                <a:latin typeface="+mj-lt"/>
              </a:rPr>
              <a:t>5</a:t>
            </a:r>
            <a:r>
              <a:rPr lang="en-US" sz="2800" dirty="0">
                <a:latin typeface="+mj-lt"/>
              </a:rPr>
              <a:t> cm</a:t>
            </a:r>
            <a:r>
              <a:rPr lang="en-US" sz="2800" baseline="30000" dirty="0">
                <a:latin typeface="+mj-lt"/>
              </a:rPr>
              <a:t>-1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73292-DB49-A143-AB22-40163C7E83C6}"/>
              </a:ext>
            </a:extLst>
          </p:cNvPr>
          <p:cNvSpPr txBox="1"/>
          <p:nvPr/>
        </p:nvSpPr>
        <p:spPr>
          <a:xfrm>
            <a:off x="323232" y="4649214"/>
            <a:ext cx="550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+mj-lt"/>
              </a:rPr>
              <a:t>t</a:t>
            </a:r>
            <a:r>
              <a:rPr lang="en-US" sz="2800" dirty="0">
                <a:latin typeface="+mj-lt"/>
              </a:rPr>
              <a:t> = 25 𝜇s, reaches the boiling point!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633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730F-A1AE-5049-B6A2-DA1667CB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sz="3600" dirty="0"/>
              <a:t>Melting of Stainless Steel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127C-0BEE-9E41-957A-E645EEFC2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675357"/>
            <a:ext cx="5374565" cy="1611508"/>
          </a:xfrm>
        </p:spPr>
        <p:txBody>
          <a:bodyPr/>
          <a:lstStyle/>
          <a:p>
            <a:r>
              <a:rPr lang="en-US" sz="2400" i="1" dirty="0"/>
              <a:t>P</a:t>
            </a:r>
            <a:r>
              <a:rPr lang="en-US" sz="2400" dirty="0"/>
              <a:t> = 22.5 W, </a:t>
            </a:r>
            <a:r>
              <a:rPr lang="en-US" sz="2400" i="1" dirty="0"/>
              <a:t>FWHM</a:t>
            </a:r>
            <a:r>
              <a:rPr lang="en-US" sz="2400" dirty="0"/>
              <a:t> = 50 𝜇m</a:t>
            </a:r>
          </a:p>
          <a:p>
            <a:r>
              <a:rPr lang="en-US" sz="2400" dirty="0"/>
              <a:t>Absorptivity = 0.44</a:t>
            </a:r>
          </a:p>
          <a:p>
            <a:r>
              <a:rPr lang="en-US" sz="2400" i="1" dirty="0"/>
              <a:t>t</a:t>
            </a:r>
            <a:r>
              <a:rPr lang="en-US" sz="2400" dirty="0"/>
              <a:t> = 200 𝜇s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01320-D4C0-C34F-8E1F-00FE687A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078440-0F69-C643-994C-6C6AE42CABB4}"/>
              </a:ext>
            </a:extLst>
          </p:cNvPr>
          <p:cNvSpPr txBox="1">
            <a:spLocks/>
          </p:cNvSpPr>
          <p:nvPr/>
        </p:nvSpPr>
        <p:spPr bwMode="auto">
          <a:xfrm>
            <a:off x="6400800" y="2297308"/>
            <a:ext cx="5581227" cy="148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b="0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67" b="0" i="0" kern="1200" baseline="0">
                <a:solidFill>
                  <a:srgbClr val="005CA5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0" i="0" kern="1200" baseline="0">
                <a:solidFill>
                  <a:srgbClr val="5FBB46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133" b="0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67" b="0" i="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400" i="1" dirty="0"/>
              <a:t>P</a:t>
            </a:r>
            <a:r>
              <a:rPr lang="en-US" sz="2400" dirty="0"/>
              <a:t> = 45 W, </a:t>
            </a:r>
            <a:r>
              <a:rPr lang="en-US" sz="2400" i="1" dirty="0"/>
              <a:t>FWHM</a:t>
            </a:r>
            <a:r>
              <a:rPr lang="en-US" sz="2400" dirty="0"/>
              <a:t> = 60 𝜇m</a:t>
            </a:r>
          </a:p>
          <a:p>
            <a:pPr defTabSz="914400"/>
            <a:r>
              <a:rPr lang="en-US" sz="2400" dirty="0"/>
              <a:t>Absorptivity = 0.44</a:t>
            </a:r>
          </a:p>
          <a:p>
            <a:pPr defTabSz="914400"/>
            <a:r>
              <a:rPr lang="en-US" sz="2400" i="1" dirty="0"/>
              <a:t>t</a:t>
            </a:r>
            <a:r>
              <a:rPr lang="en-US" sz="2400" dirty="0"/>
              <a:t> = 130 𝜇s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1C9CA6-A05F-C44D-8DD0-25ED77A2F7C1}"/>
              </a:ext>
            </a:extLst>
          </p:cNvPr>
          <p:cNvSpPr txBox="1">
            <a:spLocks/>
          </p:cNvSpPr>
          <p:nvPr/>
        </p:nvSpPr>
        <p:spPr bwMode="auto">
          <a:xfrm>
            <a:off x="6400800" y="4211002"/>
            <a:ext cx="4626185" cy="161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b="0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67" b="0" i="0" kern="1200" baseline="0">
                <a:solidFill>
                  <a:srgbClr val="005CA5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0" i="0" kern="1200" baseline="0">
                <a:solidFill>
                  <a:srgbClr val="5FBB46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133" b="0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67" b="0" i="0" kern="1200" baseline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itchFamily="18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400" i="1" dirty="0"/>
              <a:t>P</a:t>
            </a:r>
            <a:r>
              <a:rPr lang="en-US" sz="2400" dirty="0"/>
              <a:t> = 92 W, </a:t>
            </a:r>
            <a:r>
              <a:rPr lang="en-US" sz="2400" i="1" dirty="0"/>
              <a:t>FWHM</a:t>
            </a:r>
            <a:r>
              <a:rPr lang="en-US" sz="2400" dirty="0"/>
              <a:t> = 54 𝜇m</a:t>
            </a:r>
          </a:p>
          <a:p>
            <a:pPr defTabSz="914400"/>
            <a:r>
              <a:rPr lang="en-US" sz="2400" dirty="0"/>
              <a:t>Absorptivity = 0.33</a:t>
            </a:r>
          </a:p>
          <a:p>
            <a:pPr defTabSz="914400"/>
            <a:r>
              <a:rPr lang="en-US" sz="2400" i="1" dirty="0"/>
              <a:t>t</a:t>
            </a:r>
            <a:r>
              <a:rPr lang="en-US" sz="2400" dirty="0"/>
              <a:t> = 25 𝜇s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DA5F5-7EBF-7248-A913-593284C8E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9" y="279400"/>
            <a:ext cx="5845387" cy="2017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DA8A9-08FE-F84D-A098-1673FEB5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9" y="2061397"/>
            <a:ext cx="5923356" cy="2149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51F64D-0082-9B4F-BED6-D13F79118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79" y="3890060"/>
            <a:ext cx="5923356" cy="24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67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B36AB-EA4F-0148-9C2F-83BB2F1F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E374-AD4F-9540-BEB7-4262C4140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simulated laser heating and melting bulk stainless steel. </a:t>
            </a:r>
          </a:p>
          <a:p>
            <a:r>
              <a:rPr lang="en-US" dirty="0"/>
              <a:t>In 2D simulations, we investigated the relations between melt hole size and model parameters, including optical properties of steel and powder distribution of laser, for zero scanning speed.</a:t>
            </a:r>
          </a:p>
          <a:p>
            <a:r>
              <a:rPr lang="en-US" dirty="0"/>
              <a:t>In 3D simulations, we studied melting processes using three laser beams with different power, size, and scanning speed.</a:t>
            </a:r>
          </a:p>
          <a:p>
            <a:r>
              <a:rPr lang="en-US" dirty="0"/>
              <a:t>In the future we’ll study</a:t>
            </a:r>
          </a:p>
          <a:p>
            <a:pPr lvl="1"/>
            <a:r>
              <a:rPr lang="en-US" dirty="0"/>
              <a:t>electron beam heating and melting metals</a:t>
            </a:r>
          </a:p>
          <a:p>
            <a:pPr lvl="1"/>
            <a:r>
              <a:rPr lang="en-US" dirty="0"/>
              <a:t>electron beam processing metallic </a:t>
            </a:r>
            <a:r>
              <a:rPr lang="en-US"/>
              <a:t>powder materials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5ED4F-D9AF-D347-BD46-40582EF7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4F19-BA10-9843-87AF-A3E22FDD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3E4A0-8228-3D4A-BA27-C030223A3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Turning on axis-symmetry leads to failure—fixed by changing the integrator.</a:t>
            </a:r>
          </a:p>
          <a:p>
            <a:r>
              <a:rPr lang="en-US" sz="2400" dirty="0"/>
              <a:t>All the 2D simulations were redone with axis-symmetry (</a:t>
            </a:r>
            <a:r>
              <a:rPr lang="en-US" sz="2400" i="1" dirty="0"/>
              <a:t>x</a:t>
            </a:r>
            <a:r>
              <a:rPr lang="en-US" sz="2400" dirty="0"/>
              <a:t>-axis). </a:t>
            </a:r>
          </a:p>
          <a:p>
            <a:r>
              <a:rPr lang="en-US" sz="2400" dirty="0"/>
              <a:t>Technical points in ALE3D simulations:</a:t>
            </a:r>
          </a:p>
          <a:p>
            <a:pPr lvl="1"/>
            <a:r>
              <a:rPr lang="en-US" sz="2200" dirty="0"/>
              <a:t>The </a:t>
            </a:r>
            <a:r>
              <a:rPr lang="en-US" sz="2200" i="1" dirty="0"/>
              <a:t>x</a:t>
            </a:r>
            <a:r>
              <a:rPr lang="en-US" sz="2200" dirty="0"/>
              <a:t>-axis is always the rotation axis in 2D calculation when the axis-symmetry is turned on.</a:t>
            </a:r>
          </a:p>
          <a:p>
            <a:pPr lvl="1"/>
            <a:r>
              <a:rPr lang="en-US" sz="2200" dirty="0"/>
              <a:t>In present calculations because the energy density is very high near the axis, a mode is erroneously excited using the default integrator.</a:t>
            </a:r>
          </a:p>
          <a:p>
            <a:pPr lvl="1"/>
            <a:r>
              <a:rPr lang="en-US" sz="2200" dirty="0"/>
              <a:t>No physics of laser-plasma interaction is implemented in ALE3D, so the absorption table is constructed using a simple linear rule: extinction parameter is proportional to density. Using available experimental data, or set the parameter based on zone size; e.g., for millimeter zoning, set absorb = 10 cm</a:t>
            </a:r>
            <a:r>
              <a:rPr lang="en-US" sz="2200" baseline="30000" dirty="0"/>
              <a:t>-1</a:t>
            </a:r>
            <a:r>
              <a:rPr lang="en-US" sz="2200" dirty="0"/>
              <a:t>.  </a:t>
            </a:r>
          </a:p>
          <a:p>
            <a:pPr marL="0" indent="0">
              <a:buNone/>
            </a:pPr>
            <a:r>
              <a:rPr lang="en-US" sz="2667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49990-781B-FC4F-9F84-40159E5D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6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AFB0-98D2-6E48-9A6F-AB2C9D08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ALE3D Parallel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DABA4-D7F2-3244-A0C4-E70C6A47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990600"/>
            <a:ext cx="3965676" cy="5257800"/>
          </a:xfrm>
        </p:spPr>
        <p:txBody>
          <a:bodyPr/>
          <a:lstStyle/>
          <a:p>
            <a:r>
              <a:rPr lang="en-US" dirty="0"/>
              <a:t>Partition: multiple of # of cores</a:t>
            </a:r>
          </a:p>
          <a:p>
            <a:r>
              <a:rPr lang="en-US" dirty="0"/>
              <a:t>Decomp block</a:t>
            </a:r>
          </a:p>
          <a:p>
            <a:r>
              <a:rPr lang="en-US" dirty="0"/>
              <a:t>-p in command line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E00F4-C010-D74D-9B79-A60C654D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C5CB5-059A-F841-A918-2814FCD57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86" r="9206" b="4811"/>
          <a:stretch/>
        </p:blipFill>
        <p:spPr>
          <a:xfrm>
            <a:off x="4271871" y="803786"/>
            <a:ext cx="7643992" cy="5341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E4F41E-F6C8-084B-8D07-5BE99B6C8E17}"/>
              </a:ext>
            </a:extLst>
          </p:cNvPr>
          <p:cNvSpPr txBox="1"/>
          <p:nvPr/>
        </p:nvSpPr>
        <p:spPr>
          <a:xfrm>
            <a:off x="6229000" y="1479965"/>
            <a:ext cx="5234125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>
                <a:solidFill>
                  <a:schemeClr val="accent3">
                    <a:lumMod val="50000"/>
                  </a:schemeClr>
                </a:solidFill>
              </a:rPr>
              <a:t>4 times faster in parallel</a:t>
            </a:r>
          </a:p>
        </p:txBody>
      </p:sp>
    </p:spTree>
    <p:extLst>
      <p:ext uri="{BB962C8B-B14F-4D97-AF65-F5344CB8AC3E}">
        <p14:creationId xmlns:p14="http://schemas.microsoft.com/office/powerpoint/2010/main" val="96558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750D-8678-244D-891F-FA0F5D35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67" dirty="0"/>
              <a:t>Cross-Section of Laser Heating Steel Substrate (Bulk)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64BF4-0D72-284E-B7EB-93AA2BAE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CC18E-53B7-8C4C-BA59-A64F569D8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5800"/>
            <a:ext cx="9581411" cy="54585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AF6D3-2F9A-B642-915D-B62EA807483D}"/>
              </a:ext>
            </a:extLst>
          </p:cNvPr>
          <p:cNvSpPr txBox="1"/>
          <p:nvPr/>
        </p:nvSpPr>
        <p:spPr>
          <a:xfrm>
            <a:off x="5585725" y="5833631"/>
            <a:ext cx="678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J. Heat Transfer </a:t>
            </a:r>
            <a:r>
              <a:rPr lang="en-US" sz="3200" b="1" dirty="0">
                <a:solidFill>
                  <a:srgbClr val="00B050"/>
                </a:solidFill>
              </a:rPr>
              <a:t>131</a:t>
            </a:r>
            <a:r>
              <a:rPr lang="en-US" sz="3200" dirty="0">
                <a:solidFill>
                  <a:srgbClr val="00B050"/>
                </a:solidFill>
              </a:rPr>
              <a:t>, 072101 (2009)</a:t>
            </a:r>
          </a:p>
        </p:txBody>
      </p:sp>
    </p:spTree>
    <p:extLst>
      <p:ext uri="{BB962C8B-B14F-4D97-AF65-F5344CB8AC3E}">
        <p14:creationId xmlns:p14="http://schemas.microsoft.com/office/powerpoint/2010/main" val="310008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1057-3B1F-194D-8C62-A0B737B2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ALE3D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4AF8-FA42-A04E-AEC6-C195F712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61D00-F13A-D849-AAE2-363D698B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963"/>
            <a:ext cx="9914021" cy="6267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23427-72B1-6E4F-A9C6-F773B861137F}"/>
              </a:ext>
            </a:extLst>
          </p:cNvPr>
          <p:cNvSpPr txBox="1"/>
          <p:nvPr/>
        </p:nvSpPr>
        <p:spPr>
          <a:xfrm>
            <a:off x="9518317" y="5350588"/>
            <a:ext cx="3229809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srgbClr val="00B050"/>
                </a:solidFill>
              </a:rPr>
              <a:t>J. Mater. Proc. Tech. </a:t>
            </a:r>
            <a:r>
              <a:rPr lang="en-US" sz="2133" b="1" dirty="0">
                <a:solidFill>
                  <a:srgbClr val="00B050"/>
                </a:solidFill>
              </a:rPr>
              <a:t>214</a:t>
            </a:r>
            <a:r>
              <a:rPr lang="en-US" sz="2133" dirty="0">
                <a:solidFill>
                  <a:srgbClr val="00B050"/>
                </a:solidFill>
              </a:rPr>
              <a:t>, 2627 (2014)</a:t>
            </a:r>
          </a:p>
        </p:txBody>
      </p:sp>
    </p:spTree>
    <p:extLst>
      <p:ext uri="{BB962C8B-B14F-4D97-AF65-F5344CB8AC3E}">
        <p14:creationId xmlns:p14="http://schemas.microsoft.com/office/powerpoint/2010/main" val="247728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0919-A276-7645-BA38-CA533867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33" dirty="0"/>
              <a:t>Property Parameters For Steel (Stainless, 316L)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1BF3C-464D-544A-A3AA-005BE769F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Melting point: 1700 K</a:t>
            </a:r>
          </a:p>
          <a:p>
            <a:r>
              <a:rPr lang="en-US" dirty="0"/>
              <a:t>Thermal conductivity: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20 W/</a:t>
            </a:r>
            <a:r>
              <a:rPr lang="en-US" dirty="0" err="1"/>
              <a:t>m∙K</a:t>
            </a:r>
            <a:r>
              <a:rPr lang="en-US" dirty="0"/>
              <a:t> = 20×10</a:t>
            </a:r>
            <a:r>
              <a:rPr lang="en-US" baseline="30000" dirty="0"/>
              <a:t>-13</a:t>
            </a:r>
            <a:r>
              <a:rPr lang="en-US" dirty="0"/>
              <a:t> </a:t>
            </a:r>
            <a:r>
              <a:rPr lang="en-US" dirty="0" err="1"/>
              <a:t>Mbar∙cc</a:t>
            </a:r>
            <a:r>
              <a:rPr lang="en-US" dirty="0"/>
              <a:t>/</a:t>
            </a:r>
            <a:r>
              <a:rPr lang="en-US" dirty="0" err="1"/>
              <a:t>cm∙μs∙K</a:t>
            </a:r>
            <a:endParaRPr lang="en-US" dirty="0"/>
          </a:p>
          <a:p>
            <a:r>
              <a:rPr lang="en-US" dirty="0"/>
              <a:t>Thermal capacity: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0.5 J/</a:t>
            </a:r>
            <a:r>
              <a:rPr lang="en-US" dirty="0" err="1"/>
              <a:t>g∙K</a:t>
            </a:r>
            <a:r>
              <a:rPr lang="en-US" dirty="0"/>
              <a:t> = 0.5×10</a:t>
            </a:r>
            <a:r>
              <a:rPr lang="en-US" baseline="30000" dirty="0"/>
              <a:t>-5</a:t>
            </a:r>
            <a:r>
              <a:rPr lang="en-US" dirty="0"/>
              <a:t> </a:t>
            </a:r>
            <a:r>
              <a:rPr lang="en-US" dirty="0" err="1"/>
              <a:t>Mbar∙cc</a:t>
            </a:r>
            <a:r>
              <a:rPr lang="en-US" dirty="0"/>
              <a:t>/</a:t>
            </a:r>
            <a:r>
              <a:rPr lang="en-US" dirty="0" err="1"/>
              <a:t>g∙K</a:t>
            </a:r>
            <a:endParaRPr lang="en-US" dirty="0"/>
          </a:p>
          <a:p>
            <a:r>
              <a:rPr lang="en-US" dirty="0"/>
              <a:t>Optical properties: </a:t>
            </a:r>
          </a:p>
          <a:p>
            <a:pPr lvl="1"/>
            <a:r>
              <a:rPr lang="en-US" dirty="0"/>
              <a:t>Absorptivity: 44% (reflectivity: 56%)</a:t>
            </a:r>
          </a:p>
          <a:p>
            <a:pPr lvl="1"/>
            <a:r>
              <a:rPr lang="en-US" dirty="0"/>
              <a:t>Extinction coefficient (bulk): 7.53×10</a:t>
            </a:r>
            <a:r>
              <a:rPr lang="en-US" baseline="30000" dirty="0"/>
              <a:t>5</a:t>
            </a:r>
            <a:r>
              <a:rPr lang="en-US" dirty="0"/>
              <a:t> cm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Extinction coefficient (</a:t>
            </a:r>
            <a:r>
              <a:rPr lang="en-US" i="1" dirty="0"/>
              <a:t>d </a:t>
            </a:r>
            <a:r>
              <a:rPr lang="en-US" dirty="0"/>
              <a:t>= 57 </a:t>
            </a:r>
            <a:r>
              <a:rPr lang="en-US" dirty="0" err="1"/>
              <a:t>μm</a:t>
            </a:r>
            <a:r>
              <a:rPr lang="en-US" dirty="0"/>
              <a:t>, powder): 500 cm</a:t>
            </a:r>
            <a:r>
              <a:rPr lang="en-US" baseline="30000" dirty="0"/>
              <a:t>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F8086-465F-1049-9669-1886B6642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6019D-57B9-2A4F-84F5-135B418A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3" y="626533"/>
            <a:ext cx="4834329" cy="43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95AA87-5873-044E-985C-974EF711980E}"/>
              </a:ext>
            </a:extLst>
          </p:cNvPr>
          <p:cNvSpPr txBox="1"/>
          <p:nvPr/>
        </p:nvSpPr>
        <p:spPr>
          <a:xfrm>
            <a:off x="7686132" y="4902652"/>
            <a:ext cx="414985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B050"/>
                </a:solidFill>
              </a:rPr>
              <a:t>J. Appl. Phys. </a:t>
            </a:r>
            <a:r>
              <a:rPr lang="en-US" sz="2133" b="1" dirty="0">
                <a:solidFill>
                  <a:srgbClr val="00B050"/>
                </a:solidFill>
              </a:rPr>
              <a:t>98</a:t>
            </a:r>
            <a:r>
              <a:rPr lang="en-US" sz="2133" dirty="0">
                <a:solidFill>
                  <a:srgbClr val="00B050"/>
                </a:solidFill>
              </a:rPr>
              <a:t>, 013533 (2005)</a:t>
            </a:r>
          </a:p>
        </p:txBody>
      </p:sp>
    </p:spTree>
    <p:extLst>
      <p:ext uri="{BB962C8B-B14F-4D97-AF65-F5344CB8AC3E}">
        <p14:creationId xmlns:p14="http://schemas.microsoft.com/office/powerpoint/2010/main" val="107238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36CA-8657-0944-B0E6-7CA8CE11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DEE8-E802-D144-8AC4-444379EE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321" y="812135"/>
            <a:ext cx="4159129" cy="1845786"/>
          </a:xfrm>
        </p:spPr>
        <p:txBody>
          <a:bodyPr/>
          <a:lstStyle/>
          <a:p>
            <a:r>
              <a:rPr lang="en-US" dirty="0"/>
              <a:t>Shape and Size</a:t>
            </a:r>
          </a:p>
          <a:p>
            <a:pPr lvl="1"/>
            <a:r>
              <a:rPr lang="en-US" dirty="0"/>
              <a:t>Circular</a:t>
            </a:r>
          </a:p>
          <a:p>
            <a:pPr lvl="1"/>
            <a:r>
              <a:rPr lang="en-US" dirty="0"/>
              <a:t>Gaussian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595DC-9B3F-FF4B-B220-69D98037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6601D-DEC8-7148-9740-1F936FDCA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" t="5303" r="770" b="3314"/>
          <a:stretch/>
        </p:blipFill>
        <p:spPr>
          <a:xfrm>
            <a:off x="4499246" y="685800"/>
            <a:ext cx="7470693" cy="4106779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5E346B0-E1AF-1440-BE12-CC7AFEE81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263" y="4812378"/>
            <a:ext cx="121920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20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634259-616E-244D-B064-B39BEE3863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521677"/>
              </p:ext>
            </p:extLst>
          </p:nvPr>
        </p:nvGraphicFramePr>
        <p:xfrm>
          <a:off x="317500" y="2447925"/>
          <a:ext cx="36544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3" r:id="rId4" imgW="1803400" imgH="635000" progId="Equation.DSMT4">
                  <p:embed/>
                </p:oleObj>
              </mc:Choice>
              <mc:Fallback>
                <p:oleObj r:id="rId4" imgW="1803400" imgH="6350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2447925"/>
                        <a:ext cx="3654425" cy="1287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94EF43B-F46A-CE4A-9D67-FA793220CAB1}"/>
              </a:ext>
            </a:extLst>
          </p:cNvPr>
          <p:cNvSpPr txBox="1"/>
          <p:nvPr/>
        </p:nvSpPr>
        <p:spPr>
          <a:xfrm>
            <a:off x="325508" y="3929496"/>
            <a:ext cx="736376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latin typeface="+mj-lt"/>
              </a:rPr>
              <a:t>k</a:t>
            </a:r>
            <a:r>
              <a:rPr lang="en-US" sz="2800" i="1" baseline="-25000" dirty="0" err="1">
                <a:latin typeface="+mj-lt"/>
              </a:rPr>
              <a:t>G</a:t>
            </a:r>
            <a:r>
              <a:rPr lang="en-US" sz="2800" dirty="0"/>
              <a:t>: Gaussian parameter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i="1" dirty="0" err="1">
                <a:latin typeface="+mj-lt"/>
              </a:rPr>
              <a:t>k</a:t>
            </a:r>
            <a:r>
              <a:rPr lang="en-US" sz="2800" i="1" baseline="-25000" dirty="0" err="1">
                <a:latin typeface="+mj-lt"/>
              </a:rPr>
              <a:t>G</a:t>
            </a:r>
            <a:r>
              <a:rPr lang="en-US" sz="2800" dirty="0">
                <a:latin typeface="+mj-lt"/>
              </a:rPr>
              <a:t> = 0.6 </a:t>
            </a:r>
            <a:r>
              <a:rPr lang="en-US" sz="2800" dirty="0"/>
              <a:t>(default), </a:t>
            </a:r>
            <a:r>
              <a:rPr lang="en-US" sz="2800" i="1" dirty="0">
                <a:latin typeface="+mj-lt"/>
              </a:rPr>
              <a:t>FWHM</a:t>
            </a:r>
            <a:r>
              <a:rPr lang="en-US" sz="2800" dirty="0">
                <a:latin typeface="+mj-lt"/>
              </a:rPr>
              <a:t> = 0.353</a:t>
            </a:r>
            <a:r>
              <a:rPr lang="en-US" sz="2800" i="1" dirty="0">
                <a:latin typeface="+mj-lt"/>
              </a:rPr>
              <a:t>w </a:t>
            </a:r>
            <a:r>
              <a:rPr lang="en-US" sz="2800" dirty="0">
                <a:latin typeface="+mj-lt"/>
              </a:rPr>
              <a:t>(</a:t>
            </a:r>
            <a:r>
              <a:rPr lang="en-US" sz="2800" i="1" dirty="0">
                <a:latin typeface="+mj-lt"/>
              </a:rPr>
              <a:t>w</a:t>
            </a:r>
            <a:r>
              <a:rPr lang="en-US" sz="2800" dirty="0">
                <a:latin typeface="+mj-lt"/>
              </a:rPr>
              <a:t>: width)</a:t>
            </a:r>
            <a:endParaRPr lang="en-US" sz="2800" dirty="0"/>
          </a:p>
          <a:p>
            <a:r>
              <a:rPr lang="en-US" sz="2800" dirty="0"/>
              <a:t>at the edge (</a:t>
            </a:r>
            <a:r>
              <a:rPr lang="en-US" sz="2800" i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= </a:t>
            </a:r>
            <a:r>
              <a:rPr lang="en-US" sz="2800" i="1" dirty="0">
                <a:latin typeface="+mj-lt"/>
              </a:rPr>
              <a:t>w</a:t>
            </a:r>
            <a:r>
              <a:rPr lang="en-US" sz="2800" dirty="0">
                <a:latin typeface="+mj-lt"/>
              </a:rPr>
              <a:t>/2</a:t>
            </a:r>
            <a:r>
              <a:rPr lang="en-US" sz="2800" dirty="0"/>
              <a:t>), </a:t>
            </a:r>
            <a:r>
              <a:rPr lang="en-US" sz="2800" i="1" dirty="0">
                <a:latin typeface="+mj-lt"/>
              </a:rPr>
              <a:t>p</a:t>
            </a:r>
            <a:r>
              <a:rPr lang="en-US" sz="2800" dirty="0">
                <a:latin typeface="+mj-lt"/>
              </a:rPr>
              <a:t> = 0.004 </a:t>
            </a:r>
            <a:r>
              <a:rPr lang="en-US" sz="2800" i="1" dirty="0">
                <a:latin typeface="+mj-lt"/>
              </a:rPr>
              <a:t>p</a:t>
            </a:r>
            <a:r>
              <a:rPr lang="en-US" sz="2800" baseline="-25000" dirty="0">
                <a:latin typeface="+mj-lt"/>
              </a:rPr>
              <a:t>0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ECDDC89-C809-6543-86EB-78F18B4A0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490263"/>
              </p:ext>
            </p:extLst>
          </p:nvPr>
        </p:nvGraphicFramePr>
        <p:xfrm>
          <a:off x="358774" y="4516309"/>
          <a:ext cx="5737226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" r:id="rId6" imgW="2832100" imgH="292100" progId="Equation.DSMT4">
                  <p:embed/>
                </p:oleObj>
              </mc:Choice>
              <mc:Fallback>
                <p:oleObj r:id="rId6" imgW="2832100" imgH="2921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634259-616E-244D-B064-B39BEE3863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4" y="4516309"/>
                        <a:ext cx="5737226" cy="592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549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36CA-8657-0944-B0E6-7CA8CE11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For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7DEE8-E802-D144-8AC4-444379EE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990601"/>
            <a:ext cx="4683496" cy="5119254"/>
          </a:xfrm>
        </p:spPr>
        <p:txBody>
          <a:bodyPr/>
          <a:lstStyle/>
          <a:p>
            <a:r>
              <a:rPr lang="en-US" dirty="0"/>
              <a:t>Shape and Size</a:t>
            </a:r>
          </a:p>
          <a:p>
            <a:pPr lvl="1"/>
            <a:r>
              <a:rPr lang="en-US" dirty="0"/>
              <a:t>Circular</a:t>
            </a:r>
          </a:p>
          <a:p>
            <a:pPr lvl="1"/>
            <a:r>
              <a:rPr lang="en-US" dirty="0"/>
              <a:t>Gaussian</a:t>
            </a:r>
          </a:p>
          <a:p>
            <a:pPr lvl="1"/>
            <a:r>
              <a:rPr lang="en-US" i="1" dirty="0"/>
              <a:t>FWHM</a:t>
            </a:r>
            <a:r>
              <a:rPr lang="en-US" dirty="0"/>
              <a:t>: 50 </a:t>
            </a:r>
            <a:r>
              <a:rPr lang="en-US" dirty="0" err="1"/>
              <a:t>μm</a:t>
            </a:r>
            <a:endParaRPr lang="en-US" dirty="0"/>
          </a:p>
          <a:p>
            <a:pPr marL="609585" lvl="1" indent="0">
              <a:buNone/>
            </a:pPr>
            <a:r>
              <a:rPr lang="en-US" dirty="0"/>
              <a:t>     </a:t>
            </a:r>
            <a:r>
              <a:rPr lang="en-US" i="1" dirty="0"/>
              <a:t>w</a:t>
            </a:r>
            <a:r>
              <a:rPr lang="en-US" dirty="0"/>
              <a:t>: 141.6 </a:t>
            </a:r>
            <a:r>
              <a:rPr lang="en-US" dirty="0" err="1"/>
              <a:t>μm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  <a:r>
              <a:rPr lang="en-US" i="1" dirty="0"/>
              <a:t>FWHM</a:t>
            </a:r>
            <a:r>
              <a:rPr lang="en-US" dirty="0"/>
              <a:t>: 60 </a:t>
            </a:r>
            <a:r>
              <a:rPr lang="en-US" dirty="0" err="1"/>
              <a:t>μm</a:t>
            </a:r>
            <a:endParaRPr lang="en-US" dirty="0"/>
          </a:p>
          <a:p>
            <a:pPr marL="609585" lvl="1" indent="0">
              <a:buNone/>
            </a:pPr>
            <a:r>
              <a:rPr lang="en-US" dirty="0"/>
              <a:t>     </a:t>
            </a:r>
            <a:r>
              <a:rPr lang="en-US" i="1" dirty="0"/>
              <a:t>w</a:t>
            </a:r>
            <a:r>
              <a:rPr lang="en-US" dirty="0"/>
              <a:t>: 169.9 </a:t>
            </a:r>
            <a:r>
              <a:rPr lang="en-US" dirty="0" err="1"/>
              <a:t>μm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Power (</a:t>
            </a:r>
            <a:r>
              <a:rPr lang="en-US" i="1" dirty="0"/>
              <a:t>P</a:t>
            </a:r>
            <a:r>
              <a:rPr lang="en-US" dirty="0"/>
              <a:t>): </a:t>
            </a:r>
          </a:p>
          <a:p>
            <a:pPr marL="609585" lvl="1" indent="0">
              <a:buNone/>
            </a:pPr>
            <a:r>
              <a:rPr lang="en-US" dirty="0"/>
              <a:t>     22.5 W &amp; 45 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595DC-9B3F-FF4B-B220-69D98037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>
              <a:defRPr/>
            </a:pPr>
            <a:fld id="{062FC494-EB96-6146-B9B6-47DA7252895C}" type="slidenum">
              <a:rPr lang="en-US" smtClean="0"/>
              <a:pPr defTabSz="1219170">
                <a:defRPr/>
              </a:pPr>
              <a:t>9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5E346B0-E1AF-1440-BE12-CC7AFEE81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263" y="4812378"/>
            <a:ext cx="12192000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20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C7AEECF-9427-2043-AD1C-D4EE7C4E7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357145"/>
              </p:ext>
            </p:extLst>
          </p:nvPr>
        </p:nvGraphicFramePr>
        <p:xfrm>
          <a:off x="5066317" y="990601"/>
          <a:ext cx="32162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" r:id="rId3" imgW="1587500" imgH="304800" progId="Equation.DSMT4">
                  <p:embed/>
                </p:oleObj>
              </mc:Choice>
              <mc:Fallback>
                <p:oleObj r:id="rId3" imgW="1587500" imgH="304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634259-616E-244D-B064-B39BEE3863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6317" y="990601"/>
                        <a:ext cx="3216275" cy="617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5B58D-5C51-F442-985B-8786A4EB37AB}"/>
                  </a:ext>
                </a:extLst>
              </p:cNvPr>
              <p:cNvSpPr txBox="1"/>
              <p:nvPr/>
            </p:nvSpPr>
            <p:spPr>
              <a:xfrm>
                <a:off x="5906196" y="1605106"/>
                <a:ext cx="5189048" cy="9485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𝐹𝑊𝐻𝑀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𝐹𝑊𝐻𝑀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/2.355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B5B58D-5C51-F442-985B-8786A4EB3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96" y="1605106"/>
                <a:ext cx="5189048" cy="9485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16A1E2D-1322-F04F-A7CB-49F37218CF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379608"/>
              </p:ext>
            </p:extLst>
          </p:nvPr>
        </p:nvGraphicFramePr>
        <p:xfrm>
          <a:off x="5125693" y="2553699"/>
          <a:ext cx="4119562" cy="169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r:id="rId6" imgW="2032000" imgH="838200" progId="Equation.DSMT4">
                  <p:embed/>
                </p:oleObj>
              </mc:Choice>
              <mc:Fallback>
                <p:oleObj r:id="rId6" imgW="2032000" imgH="8382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6C7AEECF-9427-2043-AD1C-D4EE7C4E7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5693" y="2553699"/>
                        <a:ext cx="4119562" cy="169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9504F00-717E-0B4A-9B0B-C889050116D7}"/>
              </a:ext>
            </a:extLst>
          </p:cNvPr>
          <p:cNvSpPr txBox="1"/>
          <p:nvPr/>
        </p:nvSpPr>
        <p:spPr>
          <a:xfrm>
            <a:off x="5066317" y="4546621"/>
            <a:ext cx="6650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P</a:t>
            </a:r>
            <a:r>
              <a:rPr lang="en-US" dirty="0">
                <a:latin typeface="+mj-lt"/>
              </a:rPr>
              <a:t> = 22.5 W, </a:t>
            </a:r>
            <a:r>
              <a:rPr lang="en-US" i="1" dirty="0">
                <a:latin typeface="+mj-lt"/>
              </a:rPr>
              <a:t>FWHM</a:t>
            </a:r>
            <a:r>
              <a:rPr lang="en-US" dirty="0">
                <a:latin typeface="+mj-lt"/>
              </a:rPr>
              <a:t> = 50 </a:t>
            </a:r>
            <a:r>
              <a:rPr lang="en-US" dirty="0" err="1">
                <a:latin typeface="+mj-lt"/>
              </a:rPr>
              <a:t>μm</a:t>
            </a:r>
            <a:r>
              <a:rPr lang="en-US" dirty="0">
                <a:latin typeface="+mj-lt"/>
              </a:rPr>
              <a:t>, </a:t>
            </a:r>
            <a:r>
              <a:rPr lang="en-US" i="1" dirty="0">
                <a:latin typeface="+mj-lt"/>
              </a:rPr>
              <a:t>p</a:t>
            </a:r>
            <a:r>
              <a:rPr lang="en-US" baseline="-25000" dirty="0">
                <a:latin typeface="+mj-lt"/>
              </a:rPr>
              <a:t>0</a:t>
            </a:r>
            <a:r>
              <a:rPr lang="en-US" dirty="0">
                <a:latin typeface="+mj-lt"/>
              </a:rPr>
              <a:t> = 7.94×10</a:t>
            </a:r>
            <a:r>
              <a:rPr lang="en-US" baseline="30000" dirty="0">
                <a:latin typeface="+mj-lt"/>
              </a:rPr>
              <a:t>5</a:t>
            </a:r>
            <a:r>
              <a:rPr lang="en-US" dirty="0">
                <a:latin typeface="+mj-lt"/>
              </a:rPr>
              <a:t> W/cm</a:t>
            </a:r>
            <a:r>
              <a:rPr lang="en-US" baseline="30000" dirty="0">
                <a:latin typeface="+mj-lt"/>
              </a:rPr>
              <a:t>2</a:t>
            </a:r>
          </a:p>
          <a:p>
            <a:endParaRPr lang="en-US" sz="1200" i="1" dirty="0"/>
          </a:p>
          <a:p>
            <a:r>
              <a:rPr lang="en-US" i="1" dirty="0">
                <a:latin typeface="+mj-lt"/>
              </a:rPr>
              <a:t>P</a:t>
            </a:r>
            <a:r>
              <a:rPr lang="en-US" dirty="0">
                <a:latin typeface="+mj-lt"/>
              </a:rPr>
              <a:t> = 45.0 W, </a:t>
            </a:r>
            <a:r>
              <a:rPr lang="en-US" i="1" dirty="0">
                <a:latin typeface="+mj-lt"/>
              </a:rPr>
              <a:t>FWHM</a:t>
            </a:r>
            <a:r>
              <a:rPr lang="en-US" dirty="0">
                <a:latin typeface="+mj-lt"/>
              </a:rPr>
              <a:t> = 60 </a:t>
            </a:r>
            <a:r>
              <a:rPr lang="en-US" dirty="0" err="1">
                <a:latin typeface="+mj-lt"/>
              </a:rPr>
              <a:t>μm</a:t>
            </a:r>
            <a:r>
              <a:rPr lang="en-US" dirty="0">
                <a:latin typeface="+mj-lt"/>
              </a:rPr>
              <a:t>, </a:t>
            </a:r>
            <a:r>
              <a:rPr lang="en-US" i="1" dirty="0">
                <a:latin typeface="+mj-lt"/>
              </a:rPr>
              <a:t>p</a:t>
            </a:r>
            <a:r>
              <a:rPr lang="en-US" baseline="-25000" dirty="0">
                <a:latin typeface="+mj-lt"/>
              </a:rPr>
              <a:t>0</a:t>
            </a:r>
            <a:r>
              <a:rPr lang="en-US" dirty="0">
                <a:latin typeface="+mj-lt"/>
              </a:rPr>
              <a:t> = 1.10×10</a:t>
            </a:r>
            <a:r>
              <a:rPr lang="en-US" baseline="30000" dirty="0">
                <a:latin typeface="+mj-lt"/>
              </a:rPr>
              <a:t>6</a:t>
            </a:r>
            <a:r>
              <a:rPr lang="en-US" dirty="0">
                <a:latin typeface="+mj-lt"/>
              </a:rPr>
              <a:t> W/cm</a:t>
            </a:r>
            <a:r>
              <a:rPr lang="en-US" baseline="30000" dirty="0"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3778868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68624</TotalTime>
  <Words>1781</Words>
  <Application>Microsoft Macintosh PowerPoint</Application>
  <PresentationFormat>Widescreen</PresentationFormat>
  <Paragraphs>264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ＭＳ Ｐゴシック</vt:lpstr>
      <vt:lpstr>Arial</vt:lpstr>
      <vt:lpstr>Calibri</vt:lpstr>
      <vt:lpstr>Cambria Math</vt:lpstr>
      <vt:lpstr>Times New Roman</vt:lpstr>
      <vt:lpstr>Wingdings</vt:lpstr>
      <vt:lpstr>4_Office Theme</vt:lpstr>
      <vt:lpstr>Equation.DSMT4</vt:lpstr>
      <vt:lpstr>ALE3D Simulations of Laser Heating Steel</vt:lpstr>
      <vt:lpstr>ALE3D Default Units</vt:lpstr>
      <vt:lpstr>Notes</vt:lpstr>
      <vt:lpstr>ALE3D Parallel Calculation</vt:lpstr>
      <vt:lpstr>Cross-Section of Laser Heating Steel Substrate (Bulk)</vt:lpstr>
      <vt:lpstr>Previous ALE3D Simulations</vt:lpstr>
      <vt:lpstr>Property Parameters For Steel (Stainless, 316L)</vt:lpstr>
      <vt:lpstr>Parameters For Laser</vt:lpstr>
      <vt:lpstr>Parameters For Laser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Laser Scanning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Present ALE3D Simulations</vt:lpstr>
      <vt:lpstr>Melting of Stainless Steel</vt:lpstr>
      <vt:lpstr>Conclusions and Future Work</vt:lpstr>
    </vt:vector>
  </TitlesOfParts>
  <Company>Brookhaven National Laboratory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Lana Belyavina</dc:creator>
  <cp:lastModifiedBy>Zhigang Wu</cp:lastModifiedBy>
  <cp:revision>1584</cp:revision>
  <cp:lastPrinted>2019-05-08T21:25:26Z</cp:lastPrinted>
  <dcterms:created xsi:type="dcterms:W3CDTF">2015-04-21T20:23:32Z</dcterms:created>
  <dcterms:modified xsi:type="dcterms:W3CDTF">2019-05-08T21:25:33Z</dcterms:modified>
</cp:coreProperties>
</file>